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9" r:id="rId3"/>
    <p:sldId id="260" r:id="rId4"/>
    <p:sldId id="262" r:id="rId5"/>
    <p:sldId id="265" r:id="rId6"/>
    <p:sldId id="271" r:id="rId7"/>
    <p:sldId id="272" r:id="rId8"/>
    <p:sldId id="268" r:id="rId9"/>
    <p:sldId id="274" r:id="rId10"/>
    <p:sldId id="266" r:id="rId11"/>
    <p:sldId id="264" r:id="rId12"/>
    <p:sldId id="263" r:id="rId13"/>
    <p:sldId id="261" r:id="rId14"/>
  </p:sldIdLst>
  <p:sldSz cx="10801350" cy="6067425"/>
  <p:notesSz cx="6858000" cy="9144000"/>
  <p:custDataLst>
    <p:tags r:id="rId18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rgbClr val="000099"/>
        </a:solidFill>
        <a:latin typeface="Georgia" panose="02040502050405020303" pitchFamily="18" charset="0"/>
        <a:ea typeface="Lingoes Unicode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99FFCC"/>
    <a:srgbClr val="CCFFCC"/>
    <a:srgbClr val="FFCC99"/>
    <a:srgbClr val="CC9900"/>
    <a:srgbClr val="FFFFFF"/>
    <a:srgbClr val="0000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77" d="100"/>
          <a:sy n="77" d="100"/>
        </p:scale>
        <p:origin x="-918" y="-96"/>
      </p:cViewPr>
      <p:guideLst>
        <p:guide orient="horz" pos="1910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封面底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5"/>
            <a:ext cx="10801350" cy="6067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641725" y="2012950"/>
            <a:ext cx="6646863" cy="863600"/>
          </a:xfrm>
        </p:spPr>
        <p:txBody>
          <a:bodyPr/>
          <a:lstStyle>
            <a:lvl1pPr algn="ctr">
              <a:defRPr/>
            </a:lvl1pPr>
          </a:lstStyle>
          <a:p>
            <a:pPr fontAlgn="base"/>
            <a:r>
              <a:rPr lang="zh-CN" strike="noStrike" noProof="1"/>
              <a:t>单击此处编辑母版标题样式</a:t>
            </a:r>
            <a:endParaRPr lang="zh-CN" strike="noStrike" noProof="1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671888" y="2928938"/>
            <a:ext cx="6643687" cy="561975"/>
          </a:xfrm>
        </p:spPr>
        <p:txBody>
          <a:bodyPr/>
          <a:lstStyle>
            <a:lvl1pPr marL="0" indent="0" algn="ct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fontAlgn="base"/>
            <a:r>
              <a:rPr lang="zh-CN" strike="noStrike" noProof="1"/>
              <a:t>单击此处编辑母版副标题样式</a:t>
            </a:r>
            <a:endParaRPr lang="zh-CN" strike="noStrike" noProof="1"/>
          </a:p>
        </p:txBody>
      </p:sp>
      <p:sp>
        <p:nvSpPr>
          <p:cNvPr id="1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5524500"/>
            <a:ext cx="2520950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indent="0" algn="l" defTabSz="914400" rtl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5524500"/>
            <a:ext cx="3419475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/>
            </a:lvl1pPr>
          </a:lstStyle>
          <a:p>
            <a:pPr marL="0" marR="0" indent="0" defTabSz="914400" rtl="0" fontAlgn="base" latinLnBrk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b="0" i="0" kern="1200" cap="none" spc="0" normalizeH="0" baseline="0" noProof="0"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5524500"/>
            <a:ext cx="2520950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algn="r" fontAlgn="base"/>
            <a:fld id="{9A0DB2DC-4C9A-4742-B13C-FB6460FD3503}" type="slidenum">
              <a:rPr lang="zh-CN" altLang="zh-CN" sz="1400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zh-CN" altLang="zh-CN" sz="1400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1138" y="242888"/>
            <a:ext cx="2430462" cy="5176837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242888"/>
            <a:ext cx="7138988" cy="5176837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52488" y="3898900"/>
            <a:ext cx="9182100" cy="12049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52488" y="2571750"/>
            <a:ext cx="9182100" cy="1327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550988"/>
            <a:ext cx="4784725" cy="386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76875" y="1550988"/>
            <a:ext cx="4784725" cy="38687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42888"/>
            <a:ext cx="9721850" cy="1011237"/>
          </a:xfrm>
        </p:spPr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750" y="1358900"/>
            <a:ext cx="4772025" cy="565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39750" y="1924050"/>
            <a:ext cx="4772025" cy="349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6400" y="1358900"/>
            <a:ext cx="4775200" cy="565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6400" y="1924050"/>
            <a:ext cx="4775200" cy="34956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39750" y="241300"/>
            <a:ext cx="3554413" cy="102870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22750" y="241300"/>
            <a:ext cx="6038850" cy="5178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39750" y="1270000"/>
            <a:ext cx="3554413" cy="414972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17725" y="4246563"/>
            <a:ext cx="6480175" cy="5016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117725" y="542925"/>
            <a:ext cx="6480175" cy="3640138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117725" y="4748213"/>
            <a:ext cx="6480175" cy="7127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>
    <p:wheel spokes="2"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4" descr="内页底图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0801350" cy="606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7" name="Picture 11" descr="内页边条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" y="0"/>
            <a:ext cx="10799763" cy="1428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8" name="Rectangle 2"/>
          <p:cNvSpPr>
            <a:spLocks noGrp="1"/>
          </p:cNvSpPr>
          <p:nvPr>
            <p:ph type="title"/>
          </p:nvPr>
        </p:nvSpPr>
        <p:spPr>
          <a:xfrm>
            <a:off x="539750" y="242888"/>
            <a:ext cx="9721850" cy="7762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9" name="Rectangle 3"/>
          <p:cNvSpPr>
            <a:spLocks noGrp="1"/>
          </p:cNvSpPr>
          <p:nvPr>
            <p:ph type="body"/>
          </p:nvPr>
        </p:nvSpPr>
        <p:spPr>
          <a:xfrm>
            <a:off x="539750" y="1550988"/>
            <a:ext cx="9721850" cy="386873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8575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9750" y="5524500"/>
            <a:ext cx="2520950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0938" y="5524500"/>
            <a:ext cx="3419475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chemeClr val="tx1"/>
                </a:solidFill>
                <a:latin typeface="+mn-lt"/>
                <a:ea typeface="宋体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3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740650" y="5524500"/>
            <a:ext cx="2520950" cy="422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p>
            <a:pPr lvl="0" algn="r" eaLnBrk="1" fontAlgn="base" hangingPunct="1"/>
            <a:fld id="{9A0DB2DC-4C9A-4742-B13C-FB6460FD3503}" type="slidenum">
              <a:rPr lang="en-US" altLang="zh-CN" sz="1400" strike="noStrike" noProof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</a:fld>
            <a:endParaRPr lang="en-US" altLang="zh-CN" sz="1400" strike="noStrike" noProof="1" dirty="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33" name="Text Box 10"/>
          <p:cNvSpPr txBox="1">
            <a:spLocks noChangeArrowheads="1"/>
          </p:cNvSpPr>
          <p:nvPr/>
        </p:nvSpPr>
        <p:spPr bwMode="auto">
          <a:xfrm>
            <a:off x="895350" y="2398713"/>
            <a:ext cx="9015413" cy="43973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3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3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3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/>
    </p:bldLst>
  </p:timing>
  <p:hf sldNum="0"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7" Type="http://schemas.openxmlformats.org/officeDocument/2006/relationships/slideLayout" Target="../slideLayouts/slideLayout4.xml"/><Relationship Id="rId16" Type="http://schemas.openxmlformats.org/officeDocument/2006/relationships/image" Target="../media/image32.jpeg"/><Relationship Id="rId15" Type="http://schemas.openxmlformats.org/officeDocument/2006/relationships/image" Target="../media/image31.jpeg"/><Relationship Id="rId14" Type="http://schemas.openxmlformats.org/officeDocument/2006/relationships/image" Target="../media/image30.jpeg"/><Relationship Id="rId13" Type="http://schemas.openxmlformats.org/officeDocument/2006/relationships/image" Target="../media/image29.jpeg"/><Relationship Id="rId12" Type="http://schemas.openxmlformats.org/officeDocument/2006/relationships/image" Target="../media/image28.jpeg"/><Relationship Id="rId11" Type="http://schemas.openxmlformats.org/officeDocument/2006/relationships/image" Target="../media/image27.jpeg"/><Relationship Id="rId10" Type="http://schemas.openxmlformats.org/officeDocument/2006/relationships/image" Target="../media/image26.jpeg"/><Relationship Id="rId1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16.jpeg"/><Relationship Id="rId7" Type="http://schemas.openxmlformats.org/officeDocument/2006/relationships/image" Target="../media/image15.jpeg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Rectangle 2"/>
          <p:cNvSpPr>
            <a:spLocks noGrp="1"/>
          </p:cNvSpPr>
          <p:nvPr>
            <p:ph type="ctrTitle"/>
          </p:nvPr>
        </p:nvSpPr>
        <p:spPr>
          <a:xfrm>
            <a:off x="1364298" y="2121535"/>
            <a:ext cx="8248650" cy="863600"/>
          </a:xfrm>
        </p:spPr>
        <p:txBody>
          <a:bodyPr wrap="square" lIns="91440" tIns="45720" rIns="91440" bIns="45720" anchor="ctr"/>
          <a:p>
            <a:r>
              <a:rPr lang="zh-CN" altLang="en-US" sz="44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  <a:ea typeface="Lingoes Unicode" charset="-122"/>
                <a:cs typeface="+mj-cs"/>
              </a:rPr>
              <a:t>宁海县诺顿汽车部件有限公司</a:t>
            </a:r>
            <a:endParaRPr lang="zh-CN" altLang="en-US" sz="44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  <a:ea typeface="Lingoes Unicode" charset="-122"/>
              <a:cs typeface="+mj-cs"/>
            </a:endParaRPr>
          </a:p>
        </p:txBody>
      </p:sp>
      <p:sp>
        <p:nvSpPr>
          <p:cNvPr id="4099" name="Rectangle 3"/>
          <p:cNvSpPr>
            <a:spLocks noGrp="1"/>
          </p:cNvSpPr>
          <p:nvPr>
            <p:ph type="subTitle" idx="1"/>
          </p:nvPr>
        </p:nvSpPr>
        <p:spPr>
          <a:xfrm>
            <a:off x="2166938" y="3600450"/>
            <a:ext cx="6643687" cy="561975"/>
          </a:xfrm>
        </p:spPr>
        <p:txBody>
          <a:bodyPr wrap="square" lIns="91440" tIns="45720" rIns="91440" bIns="45720" anchor="t"/>
          <a:p>
            <a:r>
              <a:rPr lang="zh-CN" altLang="en-US" sz="40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ookman Old Style" panose="02050604050505020204" pitchFamily="18" charset="0"/>
                <a:ea typeface="Lingoes Unicode" charset="-122"/>
                <a:cs typeface="+mn-cs"/>
              </a:rPr>
              <a:t>公 司 简 介</a:t>
            </a:r>
            <a:endParaRPr lang="zh-CN" altLang="en-US" sz="40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ookman Old Style" panose="02050604050505020204" pitchFamily="18" charset="0"/>
              <a:ea typeface="Lingoes Unicode" charset="-122"/>
              <a:cs typeface="+mn-cs"/>
            </a:endParaRPr>
          </a:p>
          <a:p>
            <a:endParaRPr lang="zh-CN" altLang="en-US" dirty="0">
              <a:solidFill>
                <a:srgbClr val="FF0000"/>
              </a:solidFill>
              <a:latin typeface="Bookman Old Style" panose="02050604050505020204" pitchFamily="18" charset="0"/>
              <a:ea typeface="Lingoes Unicode" charset="-122"/>
              <a:cs typeface="+mn-cs"/>
            </a:endParaRPr>
          </a:p>
        </p:txBody>
      </p:sp>
    </p:spTree>
  </p:cSld>
  <p:clrMapOvr>
    <a:masterClrMapping/>
  </p:clrMapOvr>
  <p:transition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099">
                                            <p:txEl>
                                              <p:char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bldLvl="0"/>
      <p:bldP spid="409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2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主要产品</a:t>
            </a:r>
            <a:endParaRPr lang="zh-CN" altLang="en-US" dirty="0"/>
          </a:p>
        </p:txBody>
      </p:sp>
      <p:pic>
        <p:nvPicPr>
          <p:cNvPr id="3" name="图片 2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1574165" y="3199765"/>
            <a:ext cx="1616075" cy="2874645"/>
          </a:xfrm>
          <a:prstGeom prst="rect">
            <a:avLst/>
          </a:prstGeom>
        </p:spPr>
      </p:pic>
      <p:pic>
        <p:nvPicPr>
          <p:cNvPr id="4" name="图片 3" descr="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3114675"/>
            <a:ext cx="1668145" cy="2968625"/>
          </a:xfrm>
          <a:prstGeom prst="rect">
            <a:avLst/>
          </a:prstGeom>
        </p:spPr>
      </p:pic>
      <p:pic>
        <p:nvPicPr>
          <p:cNvPr id="5" name="图片 4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80" y="3422015"/>
            <a:ext cx="1496695" cy="2661285"/>
          </a:xfrm>
          <a:prstGeom prst="rect">
            <a:avLst/>
          </a:prstGeom>
        </p:spPr>
      </p:pic>
      <p:pic>
        <p:nvPicPr>
          <p:cNvPr id="6" name="图片 5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7475" y="3266440"/>
            <a:ext cx="1577975" cy="2806700"/>
          </a:xfrm>
          <a:prstGeom prst="rect">
            <a:avLst/>
          </a:prstGeom>
        </p:spPr>
      </p:pic>
      <p:pic>
        <p:nvPicPr>
          <p:cNvPr id="7" name="图片 6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505" y="3289300"/>
            <a:ext cx="1565275" cy="2783840"/>
          </a:xfrm>
          <a:prstGeom prst="rect">
            <a:avLst/>
          </a:prstGeom>
        </p:spPr>
      </p:pic>
      <p:pic>
        <p:nvPicPr>
          <p:cNvPr id="8" name="图片 7" descr="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4365" y="3284220"/>
            <a:ext cx="1570990" cy="2794000"/>
          </a:xfrm>
          <a:prstGeom prst="rect">
            <a:avLst/>
          </a:prstGeom>
        </p:spPr>
      </p:pic>
      <p:pic>
        <p:nvPicPr>
          <p:cNvPr id="9" name="图片 8" descr="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450" y="3413760"/>
            <a:ext cx="1495425" cy="2660650"/>
          </a:xfrm>
          <a:prstGeom prst="rect">
            <a:avLst/>
          </a:prstGeom>
        </p:spPr>
      </p:pic>
      <p:pic>
        <p:nvPicPr>
          <p:cNvPr id="10" name="图片 9" descr="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2735" y="1415415"/>
            <a:ext cx="1211580" cy="2015490"/>
          </a:xfrm>
          <a:prstGeom prst="rect">
            <a:avLst/>
          </a:prstGeom>
        </p:spPr>
      </p:pic>
      <p:pic>
        <p:nvPicPr>
          <p:cNvPr id="11" name="图片 10" descr="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9630" y="1415415"/>
            <a:ext cx="1139825" cy="2028190"/>
          </a:xfrm>
          <a:prstGeom prst="rect">
            <a:avLst/>
          </a:prstGeom>
        </p:spPr>
      </p:pic>
      <p:pic>
        <p:nvPicPr>
          <p:cNvPr id="12" name="图片 11" descr="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9455" y="1414780"/>
            <a:ext cx="1123315" cy="1998980"/>
          </a:xfrm>
          <a:prstGeom prst="rect">
            <a:avLst/>
          </a:prstGeom>
        </p:spPr>
      </p:pic>
      <p:pic>
        <p:nvPicPr>
          <p:cNvPr id="13" name="图片 12" descr="31"/>
          <p:cNvPicPr>
            <a:picLocks noChangeAspect="1"/>
          </p:cNvPicPr>
          <p:nvPr/>
        </p:nvPicPr>
        <p:blipFill>
          <a:blip r:embed="rId11"/>
          <a:srcRect b="-27626"/>
          <a:stretch>
            <a:fillRect/>
          </a:stretch>
        </p:blipFill>
        <p:spPr>
          <a:xfrm rot="10800000" flipV="1">
            <a:off x="9175115" y="1414780"/>
            <a:ext cx="1517015" cy="2567305"/>
          </a:xfrm>
          <a:prstGeom prst="rect">
            <a:avLst/>
          </a:prstGeom>
        </p:spPr>
      </p:pic>
      <p:pic>
        <p:nvPicPr>
          <p:cNvPr id="14" name="图片 13" descr="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1165" y="1415415"/>
            <a:ext cx="1131570" cy="2015490"/>
          </a:xfrm>
          <a:prstGeom prst="rect">
            <a:avLst/>
          </a:prstGeom>
        </p:spPr>
      </p:pic>
      <p:pic>
        <p:nvPicPr>
          <p:cNvPr id="15" name="图片 14" descr="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2294890" y="1415415"/>
            <a:ext cx="1136015" cy="2022475"/>
          </a:xfrm>
          <a:prstGeom prst="rect">
            <a:avLst/>
          </a:prstGeom>
        </p:spPr>
      </p:pic>
      <p:pic>
        <p:nvPicPr>
          <p:cNvPr id="16" name="图片 15" descr="3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60145" y="1414780"/>
            <a:ext cx="1134745" cy="2023745"/>
          </a:xfrm>
          <a:prstGeom prst="rect">
            <a:avLst/>
          </a:prstGeom>
        </p:spPr>
      </p:pic>
      <p:pic>
        <p:nvPicPr>
          <p:cNvPr id="17" name="图片 16" descr="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30" y="1414780"/>
            <a:ext cx="1136015" cy="2023745"/>
          </a:xfrm>
          <a:prstGeom prst="rect">
            <a:avLst/>
          </a:prstGeom>
        </p:spPr>
      </p:pic>
      <p:pic>
        <p:nvPicPr>
          <p:cNvPr id="18" name="图片 17" descr="3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52770" y="1414780"/>
            <a:ext cx="1128395" cy="2007870"/>
          </a:xfrm>
          <a:prstGeom prst="rect">
            <a:avLst/>
          </a:prstGeom>
        </p:spPr>
      </p:pic>
    </p:spTree>
  </p:cSld>
  <p:clrMapOvr>
    <a:masterClrMapping/>
  </p:clrMapOvr>
  <p:transition advTm="15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386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dirty="0"/>
              <a:t>主要客户</a:t>
            </a:r>
            <a:endParaRPr lang="zh-CN" altLang="en-US" dirty="0"/>
          </a:p>
        </p:txBody>
      </p:sp>
      <p:sp>
        <p:nvSpPr>
          <p:cNvPr id="16388" name="Rectangle 4"/>
          <p:cNvSpPr>
            <a:spLocks noGrp="1"/>
          </p:cNvSpPr>
          <p:nvPr/>
        </p:nvSpPr>
        <p:spPr>
          <a:xfrm>
            <a:off x="468313" y="1524000"/>
            <a:ext cx="9777412" cy="355441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楷体_GB2312" pitchFamily="49" charset="-122"/>
              </a:rPr>
              <a:t>主要客户</a:t>
            </a: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000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2000" dirty="0">
              <a:latin typeface="Georgia" panose="02040502050405020303" pitchFamily="18" charset="0"/>
              <a:ea typeface="Lingoes Unicode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en-US" altLang="zh-CN" sz="2400" b="1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</p:txBody>
      </p:sp>
      <p:pic>
        <p:nvPicPr>
          <p:cNvPr id="17412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3513" y="2001838"/>
            <a:ext cx="1906587" cy="1233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63" y="1943100"/>
            <a:ext cx="1543050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083" y="3285173"/>
            <a:ext cx="1284287" cy="1693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3313" y="1966913"/>
            <a:ext cx="1847850" cy="1212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6" name="图片 15" descr="QQ图片2014051810405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9688" y="3495675"/>
            <a:ext cx="1581150" cy="1273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7" name="图片 16" descr="QQ图片20140518104315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743" y="2002155"/>
            <a:ext cx="2559050" cy="800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8" name="图片 17" descr="QQ图片20140518104129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813" y="3573463"/>
            <a:ext cx="1576387" cy="1377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419" name="图片 18" descr="QQ图片2014051810415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9728" y="3495675"/>
            <a:ext cx="1514475" cy="1431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7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ldLvl="0"/>
      <p:bldP spid="1638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Rectangle 2"/>
          <p:cNvSpPr>
            <a:spLocks noGrp="1"/>
          </p:cNvSpPr>
          <p:nvPr>
            <p:ph type="ctrTitle"/>
          </p:nvPr>
        </p:nvSpPr>
        <p:spPr/>
        <p:txBody>
          <a:bodyPr wrap="square" lIns="91440" tIns="45720" rIns="91440" bIns="45720" anchor="ctr"/>
          <a:p>
            <a:r>
              <a:rPr lang="zh-CN" altLang="en-US" i="1" dirty="0">
                <a:latin typeface="+mj-lt"/>
                <a:ea typeface="+mj-ea"/>
                <a:cs typeface="+mj-cs"/>
              </a:rPr>
              <a:t>谢  谢  </a:t>
            </a:r>
            <a:r>
              <a:rPr lang="en-US" altLang="zh-CN" i="1" dirty="0">
                <a:latin typeface="+mj-lt"/>
                <a:ea typeface="+mj-ea"/>
                <a:cs typeface="+mj-cs"/>
              </a:rPr>
              <a:t>! </a:t>
            </a:r>
            <a:endParaRPr lang="en-US" altLang="zh-CN" i="1" dirty="0">
              <a:latin typeface="+mj-lt"/>
              <a:ea typeface="+mj-ea"/>
              <a:cs typeface="+mj-cs"/>
            </a:endParaRPr>
          </a:p>
        </p:txBody>
      </p:sp>
      <p:sp>
        <p:nvSpPr>
          <p:cNvPr id="18435" name="副标题 1"/>
          <p:cNvSpPr>
            <a:spLocks noGrp="1"/>
          </p:cNvSpPr>
          <p:nvPr>
            <p:ph type="subTitle" idx="1"/>
          </p:nvPr>
        </p:nvSpPr>
        <p:spPr>
          <a:xfrm>
            <a:off x="4074160" y="3271520"/>
            <a:ext cx="6710680" cy="2512060"/>
          </a:xfrm>
        </p:spPr>
        <p:txBody>
          <a:bodyPr anchor="t"/>
          <a:p>
            <a:pPr algn="l"/>
            <a:r>
              <a:rPr lang="en-US" altLang="zh-CN">
                <a:latin typeface="+mn-lt"/>
                <a:ea typeface="+mn-ea"/>
                <a:cs typeface="+mn-cs"/>
              </a:rPr>
              <a:t> </a:t>
            </a:r>
            <a:r>
              <a:rPr lang="zh-CN" altLang="en-US">
                <a:latin typeface="+mn-lt"/>
                <a:ea typeface="+mn-ea"/>
                <a:cs typeface="+mn-cs"/>
              </a:rPr>
              <a:t>地    址：（中国）浙江省宁海县强蛟镇峡山村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algn="l"/>
            <a:r>
              <a:rPr lang="zh-CN" altLang="en-US">
                <a:latin typeface="+mn-lt"/>
                <a:ea typeface="+mn-ea"/>
                <a:cs typeface="+mn-cs"/>
              </a:rPr>
              <a:t> 联系人：尤永君 </a:t>
            </a:r>
            <a:endParaRPr lang="zh-CN" altLang="en-US">
              <a:latin typeface="+mn-lt"/>
              <a:ea typeface="+mn-ea"/>
              <a:cs typeface="+mn-cs"/>
            </a:endParaRPr>
          </a:p>
          <a:p>
            <a:pPr algn="l"/>
            <a:r>
              <a:rPr lang="zh-CN" altLang="en-US">
                <a:latin typeface="+mn-lt"/>
                <a:ea typeface="+mn-ea"/>
                <a:cs typeface="+mn-cs"/>
              </a:rPr>
              <a:t> 手    机：</a:t>
            </a:r>
            <a:r>
              <a:rPr lang="en-US" altLang="zh-CN">
                <a:latin typeface="+mn-lt"/>
                <a:ea typeface="+mn-ea"/>
                <a:cs typeface="+mn-cs"/>
              </a:rPr>
              <a:t>13906605250</a:t>
            </a:r>
            <a:r>
              <a:rPr lang="en-US" altLang="zh-CN">
                <a:latin typeface="+mn-lt"/>
                <a:ea typeface="+mn-ea"/>
                <a:cs typeface="+mn-cs"/>
              </a:rPr>
              <a:t> </a:t>
            </a:r>
            <a:endParaRPr lang="en-US" altLang="zh-CN">
              <a:latin typeface="+mn-lt"/>
              <a:ea typeface="+mn-ea"/>
              <a:cs typeface="+mn-cs"/>
            </a:endParaRPr>
          </a:p>
          <a:p>
            <a:pPr algn="l"/>
            <a:r>
              <a:rPr lang="zh-CN" altLang="en-US">
                <a:latin typeface="+mn-lt"/>
                <a:ea typeface="+mn-ea"/>
                <a:cs typeface="+mn-cs"/>
              </a:rPr>
              <a:t> 邮    箱：</a:t>
            </a:r>
            <a:r>
              <a:rPr lang="en-US" altLang="zh-CN">
                <a:latin typeface="+mn-lt"/>
                <a:ea typeface="+mn-ea"/>
                <a:cs typeface="+mn-cs"/>
              </a:rPr>
              <a:t>yyjun88</a:t>
            </a:r>
            <a:r>
              <a:rPr lang="en-US" altLang="zh-CN">
                <a:latin typeface="+mn-lt"/>
                <a:ea typeface="+mn-ea"/>
                <a:cs typeface="+mn-cs"/>
              </a:rPr>
              <a:t>@163.com</a:t>
            </a:r>
            <a:endParaRPr lang="en-US" altLang="zh-CN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6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ldLvl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2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索  引</a:t>
            </a:r>
            <a:endParaRPr lang="zh-CN" alt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4099" name="Text Box 4"/>
          <p:cNvSpPr txBox="1"/>
          <p:nvPr/>
        </p:nvSpPr>
        <p:spPr>
          <a:xfrm>
            <a:off x="2698115" y="1563688"/>
            <a:ext cx="5045075" cy="384619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1. 	</a:t>
            </a:r>
            <a:r>
              <a:rPr lang="zh-CN" altLang="en-US" sz="20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+mn-ea"/>
              </a:rPr>
              <a:t>宁海县诺顿汽车部件有限公司简介</a:t>
            </a:r>
            <a:endParaRPr lang="zh-CN" altLang="en-US" sz="2000" b="1" dirty="0"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宋体" panose="02010600030101010101" pitchFamily="2" charset="-122"/>
              <a:ea typeface="宋体" panose="02010600030101010101" pitchFamily="2" charset="-122"/>
              <a:cs typeface="+mj-cs"/>
              <a:sym typeface="+mn-ea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zh-CN" altLang="en-US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2. 	组织结构图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zh-CN" altLang="en-US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</a:t>
            </a: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3.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质量管控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en-US" altLang="zh-CN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4.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认证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en-US" altLang="zh-CN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5.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厂房浏览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zh-CN" altLang="en-US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</a:t>
            </a: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6. 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设备及生产能力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zh-CN" altLang="en-US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</a:t>
            </a: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7.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  <a:sym typeface="+mn-ea"/>
              </a:rPr>
              <a:t>主要产品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en-US" altLang="zh-CN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8. 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  <a:sym typeface="+mn-ea"/>
              </a:rPr>
              <a:t>主要客户及主要市场</a:t>
            </a:r>
            <a:endParaRPr lang="en-US" altLang="zh-CN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endParaRPr lang="zh-CN" altLang="en-US" sz="8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  <a:p>
            <a:pPr eaLnBrk="0" hangingPunct="0">
              <a:buFont typeface="Wingdings" panose="05000000000000000000" pitchFamily="2" charset="2"/>
              <a:buChar char="Ø"/>
            </a:pP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  </a:t>
            </a:r>
            <a:r>
              <a:rPr lang="en-US" altLang="zh-CN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9. 	</a:t>
            </a:r>
            <a:r>
              <a:rPr lang="zh-CN" altLang="en-US" sz="2000" b="1" dirty="0">
                <a:solidFill>
                  <a:schemeClr val="tx1"/>
                </a:solidFill>
                <a:latin typeface="Constantia" panose="02030602050306030303" pitchFamily="18" charset="0"/>
                <a:ea typeface="宋体" panose="02010600030101010101" pitchFamily="2" charset="-122"/>
              </a:rPr>
              <a:t>联系方式</a:t>
            </a:r>
            <a:endParaRPr lang="zh-CN" altLang="en-US" sz="2000" b="1" dirty="0">
              <a:solidFill>
                <a:schemeClr val="tx1"/>
              </a:solidFill>
              <a:latin typeface="Constantia" panose="02030602050306030303" pitchFamily="18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6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诺 顿 简 介</a:t>
            </a:r>
            <a:endParaRPr lang="zh-CN" alt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6148" name="Rectangle 4"/>
          <p:cNvSpPr>
            <a:spLocks noGrp="1"/>
          </p:cNvSpPr>
          <p:nvPr/>
        </p:nvSpPr>
        <p:spPr>
          <a:xfrm>
            <a:off x="288925" y="1432560"/>
            <a:ext cx="10197465" cy="276987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sz="2400" b="1" dirty="0">
                <a:latin typeface="Bookman Old Style" panose="02050604050505020204" pitchFamily="18" charset="0"/>
                <a:sym typeface="+mn-ea"/>
              </a:rPr>
              <a:t>诺 顿 简 介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0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²"/>
            </a:pP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宁海县诺顿汽车部件公司成立于</a:t>
            </a:r>
            <a:r>
              <a:rPr lang="en-US" altLang="zh-CN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2004</a:t>
            </a: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年，位于浙江宁海临港工业园区强蛟镇，交通便捷。</a:t>
            </a:r>
            <a:endParaRPr lang="en-US" altLang="zh-CN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²"/>
            </a:pP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专业从事以金属冲压件，拉伸件，钢管加工为主的金属加工制造企业</a:t>
            </a:r>
            <a:endParaRPr lang="zh-CN" altLang="en-US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²"/>
            </a:pP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拿到</a:t>
            </a:r>
            <a:r>
              <a:rPr lang="en-US" altLang="zh-CN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IATF16949 </a:t>
            </a: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证书</a:t>
            </a:r>
            <a:endParaRPr lang="en-US" altLang="zh-CN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marL="457200" indent="-4572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   宁海县诺顿汽车部件有限公司由多名业内资深从业人员组建而成，深知行业所需，以</a:t>
            </a:r>
            <a:r>
              <a:rPr lang="en-US" altLang="zh-CN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“</a:t>
            </a: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诚信、务实、团结、创新、服务</a:t>
            </a:r>
            <a:r>
              <a:rPr lang="en-US" altLang="zh-CN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”</a:t>
            </a:r>
            <a:r>
              <a:rPr lang="zh-CN" altLang="en-US" b="1" dirty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为宗旨，力求打造业内先进的配套服务，成为产业配套客户的忠实业务伙伴。</a:t>
            </a:r>
            <a:endParaRPr lang="zh-CN" altLang="en-US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5124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78338" y="4202113"/>
            <a:ext cx="5635625" cy="1501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15000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 ptsTypes="">
                                      <p:cBhvr>
                                        <p:cTn id="6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bldLvl="0"/>
      <p:bldP spid="61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组织结构图</a:t>
            </a:r>
            <a:endParaRPr lang="zh-CN" alt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7172" name="Rectangle 4"/>
          <p:cNvSpPr>
            <a:spLocks noGrp="1"/>
          </p:cNvSpPr>
          <p:nvPr/>
        </p:nvSpPr>
        <p:spPr>
          <a:xfrm>
            <a:off x="393700" y="1463675"/>
            <a:ext cx="9845675" cy="39195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300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300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300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300" b="1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300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300" dirty="0">
              <a:solidFill>
                <a:schemeClr val="tx1"/>
              </a:solidFill>
              <a:latin typeface="楷体_GB2312" pitchFamily="49" charset="-122"/>
              <a:ea typeface="楷体_GB2312" pitchFamily="49" charset="-122"/>
            </a:endParaRPr>
          </a:p>
        </p:txBody>
      </p:sp>
      <p:grpSp>
        <p:nvGrpSpPr>
          <p:cNvPr id="6148" name="Organization Chart 5"/>
          <p:cNvGrpSpPr>
            <a:grpSpLocks noChangeAspect="1"/>
          </p:cNvGrpSpPr>
          <p:nvPr/>
        </p:nvGrpSpPr>
        <p:grpSpPr>
          <a:xfrm>
            <a:off x="222250" y="1576388"/>
            <a:ext cx="10415588" cy="4116387"/>
            <a:chOff x="0" y="0"/>
            <a:chExt cx="7052" cy="2450"/>
          </a:xfrm>
        </p:grpSpPr>
        <p:cxnSp>
          <p:nvCxnSpPr>
            <p:cNvPr id="6149" name="_s1028"/>
            <p:cNvCxnSpPr>
              <a:stCxn id="6189" idx="1"/>
              <a:endCxn id="6178" idx="2"/>
            </p:cNvCxnSpPr>
            <p:nvPr/>
          </p:nvCxnSpPr>
          <p:spPr>
            <a:xfrm rot="10800000">
              <a:off x="5614" y="1152"/>
              <a:ext cx="144" cy="722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0" name="_s1029"/>
            <p:cNvCxnSpPr>
              <a:stCxn id="6188" idx="1"/>
              <a:endCxn id="6178" idx="2"/>
            </p:cNvCxnSpPr>
            <p:nvPr/>
          </p:nvCxnSpPr>
          <p:spPr>
            <a:xfrm rot="10800000">
              <a:off x="5614" y="1152"/>
              <a:ext cx="144" cy="288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1" name="_s1030"/>
            <p:cNvCxnSpPr>
              <a:stCxn id="6187" idx="1"/>
              <a:endCxn id="6177" idx="2"/>
            </p:cNvCxnSpPr>
            <p:nvPr/>
          </p:nvCxnSpPr>
          <p:spPr>
            <a:xfrm rot="10800000">
              <a:off x="4462" y="1152"/>
              <a:ext cx="143" cy="722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2" name="_s1031"/>
            <p:cNvCxnSpPr>
              <a:stCxn id="6186" idx="1"/>
              <a:endCxn id="6177" idx="2"/>
            </p:cNvCxnSpPr>
            <p:nvPr/>
          </p:nvCxnSpPr>
          <p:spPr>
            <a:xfrm rot="10800000">
              <a:off x="4462" y="1152"/>
              <a:ext cx="143" cy="288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3" name="_s1032"/>
            <p:cNvCxnSpPr>
              <a:stCxn id="6185" idx="1"/>
              <a:endCxn id="6175" idx="2"/>
            </p:cNvCxnSpPr>
            <p:nvPr/>
          </p:nvCxnSpPr>
          <p:spPr>
            <a:xfrm rot="10800000">
              <a:off x="2448" y="1152"/>
              <a:ext cx="143" cy="722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4" name="_s1033"/>
            <p:cNvCxnSpPr>
              <a:stCxn id="6184" idx="1"/>
              <a:endCxn id="6175" idx="2"/>
            </p:cNvCxnSpPr>
            <p:nvPr/>
          </p:nvCxnSpPr>
          <p:spPr>
            <a:xfrm rot="10800000">
              <a:off x="2448" y="1152"/>
              <a:ext cx="143" cy="1153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5" name="_s1034"/>
            <p:cNvCxnSpPr>
              <a:stCxn id="6183" idx="1"/>
              <a:endCxn id="6175" idx="2"/>
            </p:cNvCxnSpPr>
            <p:nvPr/>
          </p:nvCxnSpPr>
          <p:spPr>
            <a:xfrm rot="10800000">
              <a:off x="2448" y="1152"/>
              <a:ext cx="143" cy="289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6" name="_s1035"/>
            <p:cNvCxnSpPr>
              <a:stCxn id="6182" idx="1"/>
              <a:endCxn id="6173" idx="2"/>
            </p:cNvCxnSpPr>
            <p:nvPr/>
          </p:nvCxnSpPr>
          <p:spPr>
            <a:xfrm rot="10800000">
              <a:off x="432" y="1144"/>
              <a:ext cx="154" cy="1161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7" name="_s1036"/>
            <p:cNvCxnSpPr>
              <a:stCxn id="6181" idx="1"/>
              <a:endCxn id="6173" idx="2"/>
            </p:cNvCxnSpPr>
            <p:nvPr/>
          </p:nvCxnSpPr>
          <p:spPr>
            <a:xfrm rot="10800000">
              <a:off x="432" y="1144"/>
              <a:ext cx="144" cy="729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8" name="_s1037"/>
            <p:cNvCxnSpPr>
              <a:stCxn id="6180" idx="1"/>
              <a:endCxn id="6173" idx="2"/>
            </p:cNvCxnSpPr>
            <p:nvPr/>
          </p:nvCxnSpPr>
          <p:spPr>
            <a:xfrm rot="10800000">
              <a:off x="432" y="1144"/>
              <a:ext cx="144" cy="296"/>
            </a:xfrm>
            <a:prstGeom prst="bentConnector2">
              <a:avLst/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59" name="_s1038"/>
            <p:cNvCxnSpPr>
              <a:stCxn id="6179" idx="0"/>
              <a:endCxn id="6171" idx="2"/>
            </p:cNvCxnSpPr>
            <p:nvPr/>
          </p:nvCxnSpPr>
          <p:spPr>
            <a:xfrm rot="5400000" flipH="1">
              <a:off x="5499" y="-251"/>
              <a:ext cx="144" cy="2087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0" name="_s1039"/>
            <p:cNvCxnSpPr>
              <a:stCxn id="6178" idx="0"/>
              <a:endCxn id="6171" idx="2"/>
            </p:cNvCxnSpPr>
            <p:nvPr/>
          </p:nvCxnSpPr>
          <p:spPr>
            <a:xfrm rot="5400000" flipH="1">
              <a:off x="4996" y="245"/>
              <a:ext cx="144" cy="1081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1" name="_s1040"/>
            <p:cNvCxnSpPr>
              <a:stCxn id="6177" idx="0"/>
              <a:endCxn id="6171" idx="2"/>
            </p:cNvCxnSpPr>
            <p:nvPr/>
          </p:nvCxnSpPr>
          <p:spPr>
            <a:xfrm rot="-5400000">
              <a:off x="4426" y="756"/>
              <a:ext cx="144" cy="72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2" name="_s1041"/>
            <p:cNvCxnSpPr>
              <a:stCxn id="6176" idx="0"/>
              <a:endCxn id="6171" idx="2"/>
            </p:cNvCxnSpPr>
            <p:nvPr/>
          </p:nvCxnSpPr>
          <p:spPr>
            <a:xfrm rot="-5400000">
              <a:off x="3922" y="252"/>
              <a:ext cx="144" cy="1080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3" name="_s1042"/>
            <p:cNvCxnSpPr>
              <a:stCxn id="6175" idx="0"/>
              <a:endCxn id="6171" idx="2"/>
            </p:cNvCxnSpPr>
            <p:nvPr/>
          </p:nvCxnSpPr>
          <p:spPr>
            <a:xfrm rot="-5400000">
              <a:off x="3419" y="-251"/>
              <a:ext cx="144" cy="2086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4" name="_s1043"/>
            <p:cNvCxnSpPr>
              <a:stCxn id="6174" idx="0"/>
              <a:endCxn id="6170" idx="2"/>
            </p:cNvCxnSpPr>
            <p:nvPr/>
          </p:nvCxnSpPr>
          <p:spPr>
            <a:xfrm rot="5400000" flipH="1">
              <a:off x="1116" y="540"/>
              <a:ext cx="144" cy="504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5" name="_s1044"/>
            <p:cNvCxnSpPr>
              <a:stCxn id="6173" idx="0"/>
              <a:endCxn id="6170" idx="2"/>
            </p:cNvCxnSpPr>
            <p:nvPr/>
          </p:nvCxnSpPr>
          <p:spPr>
            <a:xfrm rot="5400000" flipH="1" flipV="1">
              <a:off x="616" y="536"/>
              <a:ext cx="136" cy="504"/>
            </a:xfrm>
            <a:prstGeom prst="bentConnector3">
              <a:avLst>
                <a:gd name="adj1" fmla="val 5000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6" name="_s1045"/>
            <p:cNvCxnSpPr>
              <a:stCxn id="6172" idx="0"/>
              <a:endCxn id="6169" idx="2"/>
            </p:cNvCxnSpPr>
            <p:nvPr/>
          </p:nvCxnSpPr>
          <p:spPr>
            <a:xfrm rot="5400000" flipH="1">
              <a:off x="4312" y="-791"/>
              <a:ext cx="144" cy="2303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7" name="_s1046"/>
            <p:cNvCxnSpPr>
              <a:stCxn id="6171" idx="0"/>
              <a:endCxn id="6169" idx="2"/>
            </p:cNvCxnSpPr>
            <p:nvPr/>
          </p:nvCxnSpPr>
          <p:spPr>
            <a:xfrm rot="5400000" flipH="1">
              <a:off x="3808" y="-287"/>
              <a:ext cx="144" cy="1295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cxnSp>
          <p:nvCxnSpPr>
            <p:cNvPr id="6168" name="_s1047"/>
            <p:cNvCxnSpPr>
              <a:stCxn id="6170" idx="0"/>
              <a:endCxn id="6169" idx="2"/>
            </p:cNvCxnSpPr>
            <p:nvPr/>
          </p:nvCxnSpPr>
          <p:spPr>
            <a:xfrm rot="-5400000">
              <a:off x="2009" y="-791"/>
              <a:ext cx="144" cy="2303"/>
            </a:xfrm>
            <a:prstGeom prst="bentConnector3">
              <a:avLst>
                <a:gd name="adj1" fmla="val 47370"/>
              </a:avLst>
            </a:prstGeom>
            <a:ln w="2857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</p:cxnSp>
        <p:sp>
          <p:nvSpPr>
            <p:cNvPr id="6169" name="_s1048"/>
            <p:cNvSpPr/>
            <p:nvPr/>
          </p:nvSpPr>
          <p:spPr>
            <a:xfrm>
              <a:off x="2807" y="0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总经理</a:t>
              </a:r>
              <a:endParaRPr lang="en-US" altLang="zh-CN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algn="ctr"/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0" name="_s1049"/>
            <p:cNvSpPr/>
            <p:nvPr/>
          </p:nvSpPr>
          <p:spPr>
            <a:xfrm>
              <a:off x="504" y="43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副总经理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1" name="_s1050"/>
            <p:cNvSpPr/>
            <p:nvPr/>
          </p:nvSpPr>
          <p:spPr>
            <a:xfrm>
              <a:off x="4102" y="43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副总经理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2" name="_s1051"/>
            <p:cNvSpPr/>
            <p:nvPr/>
          </p:nvSpPr>
          <p:spPr>
            <a:xfrm>
              <a:off x="5110" y="432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管理者代表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3" name="_s1052"/>
            <p:cNvSpPr/>
            <p:nvPr/>
          </p:nvSpPr>
          <p:spPr>
            <a:xfrm>
              <a:off x="0" y="85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总经办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4" name="_s1053"/>
            <p:cNvSpPr/>
            <p:nvPr/>
          </p:nvSpPr>
          <p:spPr>
            <a:xfrm>
              <a:off x="1008" y="86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财务部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5" name="_s1054"/>
            <p:cNvSpPr/>
            <p:nvPr/>
          </p:nvSpPr>
          <p:spPr>
            <a:xfrm>
              <a:off x="2016" y="864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技术中心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6" name="_s1055"/>
            <p:cNvSpPr/>
            <p:nvPr/>
          </p:nvSpPr>
          <p:spPr>
            <a:xfrm>
              <a:off x="3023" y="864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 eaLnBrk="0" fontAlgn="ctr" hangingPunct="0"/>
              <a:r>
                <a:rPr lang="zh-CN" altLang="en-US" sz="1200" dirty="0">
                  <a:solidFill>
                    <a:schemeClr val="tx1"/>
                  </a:solidFill>
                  <a:latin typeface="Georgia" panose="02040502050405020303" pitchFamily="18" charset="0"/>
                  <a:ea typeface="黑体" panose="02010609060101010101" pitchFamily="49" charset="-122"/>
                </a:rPr>
                <a:t>营销部</a:t>
              </a:r>
              <a:endParaRPr lang="zh-CN" altLang="en-US" sz="12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endParaRPr>
            </a:p>
          </p:txBody>
        </p:sp>
        <p:sp>
          <p:nvSpPr>
            <p:cNvPr id="6177" name="_s1056"/>
            <p:cNvSpPr/>
            <p:nvPr/>
          </p:nvSpPr>
          <p:spPr>
            <a:xfrm>
              <a:off x="4030" y="864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生产部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78" name="_s1057"/>
            <p:cNvSpPr/>
            <p:nvPr/>
          </p:nvSpPr>
          <p:spPr>
            <a:xfrm>
              <a:off x="5183" y="864"/>
              <a:ext cx="862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质检部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79" name="_s1058"/>
            <p:cNvSpPr/>
            <p:nvPr/>
          </p:nvSpPr>
          <p:spPr>
            <a:xfrm>
              <a:off x="6189" y="864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设备部</a:t>
              </a:r>
              <a:endPara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0" name="_s1059"/>
            <p:cNvSpPr/>
            <p:nvPr/>
          </p:nvSpPr>
          <p:spPr>
            <a:xfrm>
              <a:off x="576" y="129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人力资源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1" name="_s1060"/>
            <p:cNvSpPr/>
            <p:nvPr/>
          </p:nvSpPr>
          <p:spPr>
            <a:xfrm>
              <a:off x="576" y="172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后勤</a:t>
              </a:r>
              <a:endPara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2" name="_s1061"/>
            <p:cNvSpPr/>
            <p:nvPr/>
          </p:nvSpPr>
          <p:spPr>
            <a:xfrm>
              <a:off x="586" y="2161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档案</a:t>
              </a:r>
              <a:r>
                <a:rPr lang="en-US" altLang="x-none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</a:t>
              </a:r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室</a:t>
              </a:r>
              <a:endPara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3" name="_s1062"/>
            <p:cNvSpPr/>
            <p:nvPr/>
          </p:nvSpPr>
          <p:spPr>
            <a:xfrm>
              <a:off x="2591" y="1296"/>
              <a:ext cx="864" cy="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模具车间</a:t>
              </a:r>
              <a:endPara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4" name="_s1063"/>
            <p:cNvSpPr/>
            <p:nvPr/>
          </p:nvSpPr>
          <p:spPr>
            <a:xfrm>
              <a:off x="2591" y="2161"/>
              <a:ext cx="864" cy="28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 技术资料</a:t>
              </a:r>
              <a:endParaRPr lang="zh-CN" altLang="en-US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5" name="_s1064"/>
            <p:cNvSpPr/>
            <p:nvPr/>
          </p:nvSpPr>
          <p:spPr>
            <a:xfrm>
              <a:off x="2591" y="172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技术研发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6" name="_s1065"/>
            <p:cNvSpPr/>
            <p:nvPr/>
          </p:nvSpPr>
          <p:spPr>
            <a:xfrm>
              <a:off x="4606" y="129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采购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7" name="_s1066"/>
            <p:cNvSpPr/>
            <p:nvPr/>
          </p:nvSpPr>
          <p:spPr>
            <a:xfrm>
              <a:off x="4606" y="1729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计划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8" name="_s1067"/>
            <p:cNvSpPr/>
            <p:nvPr/>
          </p:nvSpPr>
          <p:spPr>
            <a:xfrm>
              <a:off x="5758" y="1296"/>
              <a:ext cx="864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检验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89" name="_s1068"/>
            <p:cNvSpPr/>
            <p:nvPr/>
          </p:nvSpPr>
          <p:spPr>
            <a:xfrm>
              <a:off x="5758" y="1729"/>
              <a:ext cx="863" cy="288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0" tIns="0" rIns="0" bIns="0" anchor="ctr"/>
            <a:p>
              <a:pPr algn="ctr"/>
              <a:r>
                <a:rPr lang="zh-CN" altLang="en-US" sz="1200" b="1" dirty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rPr>
                <a:t>实验室</a:t>
              </a:r>
              <a:endParaRPr lang="en-US" altLang="x-none" sz="12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p:transition advTm="10000">
    <p:wheel spokes="4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99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99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99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99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9" accel="100000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9" accel="100000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ldLvl="0"/>
      <p:bldP spid="71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质量控制流程</a:t>
            </a:r>
            <a:endParaRPr lang="zh-CN" alt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7171" name="Rectangle 4"/>
          <p:cNvSpPr/>
          <p:nvPr/>
        </p:nvSpPr>
        <p:spPr>
          <a:xfrm>
            <a:off x="617538" y="1536700"/>
            <a:ext cx="1739900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客户要求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2" name="Rectangle 5"/>
          <p:cNvSpPr/>
          <p:nvPr/>
        </p:nvSpPr>
        <p:spPr>
          <a:xfrm>
            <a:off x="2462213" y="1544638"/>
            <a:ext cx="1447800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制造流传图制定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3" name="Rectangle 6"/>
          <p:cNvSpPr/>
          <p:nvPr/>
        </p:nvSpPr>
        <p:spPr>
          <a:xfrm>
            <a:off x="8601075" y="1535113"/>
            <a:ext cx="1366838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试样产前准备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4" name="Rectangle 7"/>
          <p:cNvSpPr/>
          <p:nvPr/>
        </p:nvSpPr>
        <p:spPr>
          <a:xfrm>
            <a:off x="3268663" y="2589213"/>
            <a:ext cx="1314450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人力资源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5" name="Rectangle 8"/>
          <p:cNvSpPr/>
          <p:nvPr/>
        </p:nvSpPr>
        <p:spPr>
          <a:xfrm>
            <a:off x="5978525" y="2589213"/>
            <a:ext cx="2668588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原材料，外协，外购件供应商评定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6" name="Rectangle 9"/>
          <p:cNvSpPr/>
          <p:nvPr/>
        </p:nvSpPr>
        <p:spPr>
          <a:xfrm>
            <a:off x="8047038" y="3082925"/>
            <a:ext cx="1608137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采购控制程序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7" name="Rectangle 10"/>
          <p:cNvSpPr/>
          <p:nvPr/>
        </p:nvSpPr>
        <p:spPr>
          <a:xfrm>
            <a:off x="1065213" y="2047875"/>
            <a:ext cx="1152525" cy="287338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评审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8" name="Rectangle 11"/>
          <p:cNvSpPr/>
          <p:nvPr/>
        </p:nvSpPr>
        <p:spPr>
          <a:xfrm>
            <a:off x="4010025" y="1530350"/>
            <a:ext cx="1366838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en-US" altLang="zh-CN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PFMEA</a:t>
            </a:r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分析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79" name="Rectangle 12"/>
          <p:cNvSpPr/>
          <p:nvPr/>
        </p:nvSpPr>
        <p:spPr>
          <a:xfrm>
            <a:off x="5541963" y="1543050"/>
            <a:ext cx="1366837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控制计划制作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0" name="Rectangle 13"/>
          <p:cNvSpPr/>
          <p:nvPr/>
        </p:nvSpPr>
        <p:spPr>
          <a:xfrm>
            <a:off x="7061200" y="1543050"/>
            <a:ext cx="1420813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作业指导书制作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1" name="Rectangle 14"/>
          <p:cNvSpPr/>
          <p:nvPr/>
        </p:nvSpPr>
        <p:spPr>
          <a:xfrm>
            <a:off x="3248025" y="3165475"/>
            <a:ext cx="1366838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培训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2" name="Rectangle 15"/>
          <p:cNvSpPr/>
          <p:nvPr/>
        </p:nvSpPr>
        <p:spPr>
          <a:xfrm>
            <a:off x="6330950" y="3535363"/>
            <a:ext cx="1944688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采购件的验证和测试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3" name="Rectangle 16"/>
          <p:cNvSpPr/>
          <p:nvPr/>
        </p:nvSpPr>
        <p:spPr>
          <a:xfrm>
            <a:off x="6330950" y="4252913"/>
            <a:ext cx="1944688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不合格品控制程序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4" name="Rectangle 17"/>
          <p:cNvSpPr/>
          <p:nvPr/>
        </p:nvSpPr>
        <p:spPr>
          <a:xfrm>
            <a:off x="3900488" y="3844925"/>
            <a:ext cx="2159000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试制样品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5" name="Rectangle 18"/>
          <p:cNvSpPr/>
          <p:nvPr/>
        </p:nvSpPr>
        <p:spPr>
          <a:xfrm>
            <a:off x="3887788" y="4510088"/>
            <a:ext cx="2159000" cy="3603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全尺寸检测及性能试验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6" name="Rectangle 19"/>
          <p:cNvSpPr/>
          <p:nvPr/>
        </p:nvSpPr>
        <p:spPr>
          <a:xfrm>
            <a:off x="3887788" y="5153025"/>
            <a:ext cx="2159000" cy="360363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客户确认</a:t>
            </a:r>
            <a:endParaRPr lang="en-US" altLang="zh-CN" sz="13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7187" name="Rectangle 20"/>
          <p:cNvSpPr/>
          <p:nvPr/>
        </p:nvSpPr>
        <p:spPr>
          <a:xfrm>
            <a:off x="361950" y="4522788"/>
            <a:ext cx="2527300" cy="639762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重新</a:t>
            </a:r>
            <a:r>
              <a:rPr lang="en-US" altLang="zh-CN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PFMEA</a:t>
            </a:r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分析</a:t>
            </a:r>
            <a:endParaRPr lang="zh-CN" altLang="en-US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更改控制计划</a:t>
            </a:r>
            <a:endParaRPr lang="zh-CN" altLang="en-US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更改作业指导书</a:t>
            </a:r>
            <a:endParaRPr lang="zh-CN" altLang="en-US" sz="14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188" name="Rectangle 21"/>
          <p:cNvSpPr/>
          <p:nvPr/>
        </p:nvSpPr>
        <p:spPr>
          <a:xfrm>
            <a:off x="4106863" y="2054225"/>
            <a:ext cx="1152525" cy="287338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Lingoes Unicode" charset="-122"/>
              </a:rPr>
              <a:t>评审</a:t>
            </a:r>
            <a:endParaRPr lang="zh-CN" altLang="en-US" sz="1300" b="1" dirty="0">
              <a:solidFill>
                <a:schemeClr val="tx1"/>
              </a:solidFill>
              <a:latin typeface="Arial Narrow" panose="020B0606020202030204" pitchFamily="34" charset="0"/>
              <a:ea typeface="Lingoes Unicode" charset="-122"/>
            </a:endParaRPr>
          </a:p>
        </p:txBody>
      </p:sp>
      <p:sp>
        <p:nvSpPr>
          <p:cNvPr id="7189" name="Rectangle 22"/>
          <p:cNvSpPr/>
          <p:nvPr/>
        </p:nvSpPr>
        <p:spPr>
          <a:xfrm>
            <a:off x="2598738" y="2092325"/>
            <a:ext cx="1152525" cy="287338"/>
          </a:xfrm>
          <a:prstGeom prst="rect">
            <a:avLst/>
          </a:prstGeom>
          <a:solidFill>
            <a:srgbClr val="969696">
              <a:alpha val="79999"/>
            </a:srgbClr>
          </a:solidFill>
          <a:ln w="9525"/>
          <a:scene3d>
            <a:camera prst="legacyPerspectiveBottom">
              <a:rot lat="300000" lon="0" rev="0"/>
            </a:camera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69696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300" b="1" dirty="0">
                <a:solidFill>
                  <a:schemeClr val="tx1"/>
                </a:solidFill>
                <a:latin typeface="Arial Narrow" panose="020B0606020202030204" pitchFamily="34" charset="0"/>
                <a:ea typeface="Lingoes Unicode" charset="-122"/>
              </a:rPr>
              <a:t>评审</a:t>
            </a:r>
            <a:endParaRPr lang="zh-CN" altLang="en-US" sz="1300" b="1" dirty="0">
              <a:solidFill>
                <a:schemeClr val="tx1"/>
              </a:solidFill>
              <a:latin typeface="Arial Narrow" panose="020B0606020202030204" pitchFamily="34" charset="0"/>
              <a:ea typeface="Lingoes Unicode" charset="-122"/>
            </a:endParaRPr>
          </a:p>
        </p:txBody>
      </p:sp>
      <p:sp>
        <p:nvSpPr>
          <p:cNvPr id="7190" name="Line 23"/>
          <p:cNvSpPr/>
          <p:nvPr/>
        </p:nvSpPr>
        <p:spPr>
          <a:xfrm>
            <a:off x="2286000" y="1733550"/>
            <a:ext cx="215900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1" name="Line 24"/>
          <p:cNvSpPr/>
          <p:nvPr/>
        </p:nvSpPr>
        <p:spPr>
          <a:xfrm>
            <a:off x="3830638" y="1749425"/>
            <a:ext cx="215900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2" name="Line 25"/>
          <p:cNvSpPr/>
          <p:nvPr/>
        </p:nvSpPr>
        <p:spPr>
          <a:xfrm>
            <a:off x="5299075" y="1747838"/>
            <a:ext cx="215900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3" name="Line 26"/>
          <p:cNvSpPr/>
          <p:nvPr/>
        </p:nvSpPr>
        <p:spPr>
          <a:xfrm>
            <a:off x="6880225" y="1763713"/>
            <a:ext cx="215900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4" name="Line 27"/>
          <p:cNvSpPr/>
          <p:nvPr/>
        </p:nvSpPr>
        <p:spPr>
          <a:xfrm>
            <a:off x="8426450" y="1708150"/>
            <a:ext cx="215900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5" name="Line 28"/>
          <p:cNvSpPr/>
          <p:nvPr/>
        </p:nvSpPr>
        <p:spPr>
          <a:xfrm rot="5400000">
            <a:off x="1573213" y="1968500"/>
            <a:ext cx="133350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6" name="Line 29"/>
          <p:cNvSpPr/>
          <p:nvPr/>
        </p:nvSpPr>
        <p:spPr>
          <a:xfrm rot="5400000">
            <a:off x="4629150" y="1997075"/>
            <a:ext cx="133350" cy="3175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7" name="Line 30"/>
          <p:cNvSpPr/>
          <p:nvPr/>
        </p:nvSpPr>
        <p:spPr>
          <a:xfrm rot="5400000">
            <a:off x="3087688" y="2011363"/>
            <a:ext cx="160337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8" name="Line 31"/>
          <p:cNvSpPr/>
          <p:nvPr/>
        </p:nvSpPr>
        <p:spPr>
          <a:xfrm>
            <a:off x="9280525" y="1890713"/>
            <a:ext cx="3175" cy="5222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199" name="Line 32"/>
          <p:cNvSpPr/>
          <p:nvPr/>
        </p:nvSpPr>
        <p:spPr>
          <a:xfrm flipH="1">
            <a:off x="3952875" y="2414588"/>
            <a:ext cx="5329238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0" name="Line 33"/>
          <p:cNvSpPr/>
          <p:nvPr/>
        </p:nvSpPr>
        <p:spPr>
          <a:xfrm>
            <a:off x="3938588" y="2401888"/>
            <a:ext cx="1587" cy="177800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1" name="Line 34"/>
          <p:cNvSpPr/>
          <p:nvPr/>
        </p:nvSpPr>
        <p:spPr>
          <a:xfrm>
            <a:off x="7253288" y="2414588"/>
            <a:ext cx="1587" cy="14763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2" name="Line 35"/>
          <p:cNvSpPr/>
          <p:nvPr/>
        </p:nvSpPr>
        <p:spPr>
          <a:xfrm flipH="1">
            <a:off x="2455863" y="3381375"/>
            <a:ext cx="792162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3" name="Line 36"/>
          <p:cNvSpPr/>
          <p:nvPr/>
        </p:nvSpPr>
        <p:spPr>
          <a:xfrm flipV="1">
            <a:off x="2455863" y="2733675"/>
            <a:ext cx="1587" cy="647700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4" name="Line 37"/>
          <p:cNvSpPr/>
          <p:nvPr/>
        </p:nvSpPr>
        <p:spPr>
          <a:xfrm>
            <a:off x="2455863" y="2733675"/>
            <a:ext cx="811212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5" name="Line 38"/>
          <p:cNvSpPr/>
          <p:nvPr/>
        </p:nvSpPr>
        <p:spPr>
          <a:xfrm>
            <a:off x="7267575" y="2963863"/>
            <a:ext cx="1588" cy="571500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6" name="Line 39"/>
          <p:cNvSpPr/>
          <p:nvPr/>
        </p:nvSpPr>
        <p:spPr>
          <a:xfrm>
            <a:off x="7267575" y="3895725"/>
            <a:ext cx="1588" cy="360363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7" name="Line 40"/>
          <p:cNvSpPr/>
          <p:nvPr/>
        </p:nvSpPr>
        <p:spPr>
          <a:xfrm>
            <a:off x="4545013" y="3367088"/>
            <a:ext cx="433387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8" name="Line 41"/>
          <p:cNvSpPr/>
          <p:nvPr/>
        </p:nvSpPr>
        <p:spPr>
          <a:xfrm>
            <a:off x="4964113" y="3367088"/>
            <a:ext cx="0" cy="328612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09" name="Line 42"/>
          <p:cNvSpPr/>
          <p:nvPr/>
        </p:nvSpPr>
        <p:spPr>
          <a:xfrm>
            <a:off x="4964113" y="3679825"/>
            <a:ext cx="1366837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0" name="Line 43"/>
          <p:cNvSpPr/>
          <p:nvPr/>
        </p:nvSpPr>
        <p:spPr>
          <a:xfrm>
            <a:off x="4964113" y="3679825"/>
            <a:ext cx="0" cy="163513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1" name="Line 44"/>
          <p:cNvSpPr/>
          <p:nvPr/>
        </p:nvSpPr>
        <p:spPr>
          <a:xfrm>
            <a:off x="4979988" y="4279900"/>
            <a:ext cx="1587" cy="215900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2" name="Line 45"/>
          <p:cNvSpPr/>
          <p:nvPr/>
        </p:nvSpPr>
        <p:spPr>
          <a:xfrm>
            <a:off x="5006975" y="4926013"/>
            <a:ext cx="1588" cy="215900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3" name="Line 46"/>
          <p:cNvSpPr/>
          <p:nvPr/>
        </p:nvSpPr>
        <p:spPr>
          <a:xfrm flipH="1">
            <a:off x="2887663" y="4752975"/>
            <a:ext cx="1014412" cy="1588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4" name="Line 47"/>
          <p:cNvSpPr/>
          <p:nvPr/>
        </p:nvSpPr>
        <p:spPr>
          <a:xfrm flipV="1">
            <a:off x="1835150" y="4054475"/>
            <a:ext cx="4763" cy="377825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5" name="Line 48"/>
          <p:cNvSpPr/>
          <p:nvPr/>
        </p:nvSpPr>
        <p:spPr>
          <a:xfrm>
            <a:off x="1812925" y="4046538"/>
            <a:ext cx="2089150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6" name="Text Box 49"/>
          <p:cNvSpPr txBox="1"/>
          <p:nvPr/>
        </p:nvSpPr>
        <p:spPr>
          <a:xfrm>
            <a:off x="4664075" y="3435350"/>
            <a:ext cx="406400" cy="2905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1300" b="1" dirty="0">
                <a:solidFill>
                  <a:srgbClr val="FF990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Y</a:t>
            </a:r>
            <a:endParaRPr lang="en-US" altLang="zh-CN" sz="1300" b="1" dirty="0">
              <a:solidFill>
                <a:srgbClr val="FF9900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7217" name="Line 50"/>
          <p:cNvSpPr/>
          <p:nvPr/>
        </p:nvSpPr>
        <p:spPr>
          <a:xfrm>
            <a:off x="3938588" y="2951163"/>
            <a:ext cx="1587" cy="215900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18" name="Text Box 51"/>
          <p:cNvSpPr txBox="1"/>
          <p:nvPr/>
        </p:nvSpPr>
        <p:spPr>
          <a:xfrm>
            <a:off x="2225675" y="2895600"/>
            <a:ext cx="282575" cy="2905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FF990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FF9900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7219" name="Text Box 52"/>
          <p:cNvSpPr txBox="1"/>
          <p:nvPr/>
        </p:nvSpPr>
        <p:spPr>
          <a:xfrm>
            <a:off x="3206750" y="4525963"/>
            <a:ext cx="282575" cy="2905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FF990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FF9900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7220" name="Line 53"/>
          <p:cNvSpPr/>
          <p:nvPr/>
        </p:nvSpPr>
        <p:spPr>
          <a:xfrm>
            <a:off x="7254875" y="3227388"/>
            <a:ext cx="792163" cy="1587"/>
          </a:xfrm>
          <a:prstGeom prst="line">
            <a:avLst/>
          </a:prstGeom>
          <a:ln w="12700" cap="flat" cmpd="sng">
            <a:solidFill>
              <a:srgbClr val="FF9900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7221" name="Text Box 54"/>
          <p:cNvSpPr txBox="1"/>
          <p:nvPr/>
        </p:nvSpPr>
        <p:spPr>
          <a:xfrm>
            <a:off x="7197725" y="2986088"/>
            <a:ext cx="282575" cy="2905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FF990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FF9900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7222" name="Text Box 55"/>
          <p:cNvSpPr txBox="1"/>
          <p:nvPr/>
        </p:nvSpPr>
        <p:spPr>
          <a:xfrm>
            <a:off x="7165975" y="3952875"/>
            <a:ext cx="357188" cy="2905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1300" b="1" dirty="0">
                <a:solidFill>
                  <a:srgbClr val="FF9900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FF9900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7223" name="Rectangle 56"/>
          <p:cNvSpPr>
            <a:spLocks noGrp="1"/>
          </p:cNvSpPr>
          <p:nvPr/>
        </p:nvSpPr>
        <p:spPr>
          <a:xfrm>
            <a:off x="7115175" y="4967288"/>
            <a:ext cx="3025775" cy="588962"/>
          </a:xfrm>
          <a:prstGeom prst="rect">
            <a:avLst/>
          </a:prstGeom>
          <a:solidFill>
            <a:srgbClr val="FFCC99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认真推行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IATF</a:t>
            </a:r>
            <a:r>
              <a:rPr lang="en-US" altLang="zh-CN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16949</a:t>
            </a:r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zh-CN" altLang="en-US" sz="1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0" hangingPunct="0"/>
            <a:r>
              <a:rPr lang="zh-CN" altLang="en-US" sz="1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以满足客户对质量的需求</a:t>
            </a:r>
            <a:endParaRPr lang="zh-CN" altLang="en-US" sz="1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advTm="20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批量质量控制流程</a:t>
            </a:r>
            <a:endParaRPr lang="zh-CN" altLang="en-US" sz="3200" b="1" dirty="0">
              <a:latin typeface="Bookman Old Style" panose="02050604050505020204" pitchFamily="18" charset="0"/>
            </a:endParaRPr>
          </a:p>
        </p:txBody>
      </p:sp>
      <p:sp>
        <p:nvSpPr>
          <p:cNvPr id="8195" name="Rectangle 4"/>
          <p:cNvSpPr>
            <a:spLocks noGrp="1"/>
          </p:cNvSpPr>
          <p:nvPr/>
        </p:nvSpPr>
        <p:spPr>
          <a:xfrm>
            <a:off x="1047750" y="5173663"/>
            <a:ext cx="3025775" cy="381000"/>
          </a:xfrm>
          <a:prstGeom prst="rect">
            <a:avLst/>
          </a:prstGeom>
          <a:solidFill>
            <a:srgbClr val="99CCFF"/>
          </a:solidFill>
          <a:ln w="9525">
            <a:noFill/>
          </a:ln>
        </p:spPr>
        <p:txBody>
          <a:bodyPr anchor="t"/>
          <a:p>
            <a:pPr algn="ctr" eaLnBrk="0" hangingPunct="0"/>
            <a:r>
              <a:rPr lang="zh-CN" altLang="en-US" sz="16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批量生产过程</a:t>
            </a:r>
            <a:endParaRPr lang="zh-CN" altLang="en-US" sz="16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196" name="Rectangle 5"/>
          <p:cNvSpPr/>
          <p:nvPr/>
        </p:nvSpPr>
        <p:spPr>
          <a:xfrm>
            <a:off x="3492500" y="1468438"/>
            <a:ext cx="1487488" cy="35877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产前准备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197" name="Rectangle 6"/>
          <p:cNvSpPr/>
          <p:nvPr/>
        </p:nvSpPr>
        <p:spPr>
          <a:xfrm>
            <a:off x="1111250" y="1735138"/>
            <a:ext cx="1992313" cy="35877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人力资源、设备、工装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198" name="Rectangle 7"/>
          <p:cNvSpPr/>
          <p:nvPr/>
        </p:nvSpPr>
        <p:spPr>
          <a:xfrm>
            <a:off x="5283200" y="1749425"/>
            <a:ext cx="2520950" cy="35877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原材料、外购、外协件计划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199" name="Rectangle 8"/>
          <p:cNvSpPr/>
          <p:nvPr/>
        </p:nvSpPr>
        <p:spPr>
          <a:xfrm>
            <a:off x="3127375" y="2703513"/>
            <a:ext cx="836613" cy="261937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冲压加工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00" name="Rectangle 9"/>
          <p:cNvSpPr/>
          <p:nvPr/>
        </p:nvSpPr>
        <p:spPr>
          <a:xfrm>
            <a:off x="5643563" y="2254250"/>
            <a:ext cx="1944687" cy="35877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采购件的验证和测试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01" name="Rectangle 10"/>
          <p:cNvSpPr/>
          <p:nvPr/>
        </p:nvSpPr>
        <p:spPr>
          <a:xfrm>
            <a:off x="1106488" y="2254250"/>
            <a:ext cx="1944687" cy="35877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培训、调试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02" name="Rectangle 11"/>
          <p:cNvSpPr/>
          <p:nvPr/>
        </p:nvSpPr>
        <p:spPr>
          <a:xfrm>
            <a:off x="4433888" y="2701925"/>
            <a:ext cx="947737" cy="260350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机加工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03" name="Rectangle 12"/>
          <p:cNvSpPr/>
          <p:nvPr/>
        </p:nvSpPr>
        <p:spPr>
          <a:xfrm>
            <a:off x="1328738" y="2717800"/>
            <a:ext cx="1223962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检验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04" name="Rectangle 13"/>
          <p:cNvSpPr/>
          <p:nvPr/>
        </p:nvSpPr>
        <p:spPr>
          <a:xfrm>
            <a:off x="3079750" y="3567113"/>
            <a:ext cx="1003300" cy="246062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焊接加工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05" name="Rectangle 14"/>
          <p:cNvSpPr/>
          <p:nvPr/>
        </p:nvSpPr>
        <p:spPr>
          <a:xfrm>
            <a:off x="4338638" y="3560763"/>
            <a:ext cx="835025" cy="303212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检验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06" name="Rectangle 15"/>
          <p:cNvSpPr/>
          <p:nvPr/>
        </p:nvSpPr>
        <p:spPr>
          <a:xfrm>
            <a:off x="2952750" y="3079750"/>
            <a:ext cx="1223963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入库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07" name="Rectangle 16"/>
          <p:cNvSpPr/>
          <p:nvPr/>
        </p:nvSpPr>
        <p:spPr>
          <a:xfrm>
            <a:off x="5365750" y="4578350"/>
            <a:ext cx="1042988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组装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08" name="Rectangle 17"/>
          <p:cNvSpPr/>
          <p:nvPr/>
        </p:nvSpPr>
        <p:spPr>
          <a:xfrm>
            <a:off x="3910013" y="4059238"/>
            <a:ext cx="1404937" cy="261937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表面处理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09" name="Rectangle 18"/>
          <p:cNvSpPr/>
          <p:nvPr/>
        </p:nvSpPr>
        <p:spPr>
          <a:xfrm>
            <a:off x="6638925" y="5110163"/>
            <a:ext cx="1223963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最终检验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10" name="Rectangle 19"/>
          <p:cNvSpPr/>
          <p:nvPr/>
        </p:nvSpPr>
        <p:spPr>
          <a:xfrm>
            <a:off x="6669088" y="5613400"/>
            <a:ext cx="1181100" cy="261938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入库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11" name="Rectangle 20"/>
          <p:cNvSpPr/>
          <p:nvPr/>
        </p:nvSpPr>
        <p:spPr>
          <a:xfrm>
            <a:off x="1173163" y="3721100"/>
            <a:ext cx="1343025" cy="400050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fontAlgn="t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不合格品控制程序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12" name="Rectangle 21"/>
          <p:cNvSpPr/>
          <p:nvPr/>
        </p:nvSpPr>
        <p:spPr>
          <a:xfrm>
            <a:off x="8340725" y="2165350"/>
            <a:ext cx="1149350" cy="830263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不合格品控制程序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13" name="Rectangle 22"/>
          <p:cNvSpPr/>
          <p:nvPr/>
        </p:nvSpPr>
        <p:spPr>
          <a:xfrm>
            <a:off x="5845175" y="2717800"/>
            <a:ext cx="1223963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检验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14" name="Line 23"/>
          <p:cNvSpPr/>
          <p:nvPr/>
        </p:nvSpPr>
        <p:spPr>
          <a:xfrm>
            <a:off x="3114675" y="1966913"/>
            <a:ext cx="2168525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15" name="Line 24"/>
          <p:cNvSpPr/>
          <p:nvPr/>
        </p:nvSpPr>
        <p:spPr>
          <a:xfrm>
            <a:off x="4259263" y="1873250"/>
            <a:ext cx="0" cy="93663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16" name="Line 25"/>
          <p:cNvSpPr/>
          <p:nvPr/>
        </p:nvSpPr>
        <p:spPr>
          <a:xfrm>
            <a:off x="2043113" y="2109788"/>
            <a:ext cx="0" cy="144462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17" name="Line 26"/>
          <p:cNvSpPr/>
          <p:nvPr/>
        </p:nvSpPr>
        <p:spPr>
          <a:xfrm>
            <a:off x="6553200" y="2151063"/>
            <a:ext cx="0" cy="144462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18" name="Line 27"/>
          <p:cNvSpPr/>
          <p:nvPr/>
        </p:nvSpPr>
        <p:spPr>
          <a:xfrm>
            <a:off x="3571875" y="3395663"/>
            <a:ext cx="0" cy="173037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19" name="Line 28"/>
          <p:cNvSpPr/>
          <p:nvPr/>
        </p:nvSpPr>
        <p:spPr>
          <a:xfrm>
            <a:off x="4624388" y="3911600"/>
            <a:ext cx="0" cy="187325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0" name="Line 29"/>
          <p:cNvSpPr/>
          <p:nvPr/>
        </p:nvSpPr>
        <p:spPr>
          <a:xfrm>
            <a:off x="7245350" y="5464175"/>
            <a:ext cx="0" cy="144463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1" name="Line 30"/>
          <p:cNvSpPr/>
          <p:nvPr/>
        </p:nvSpPr>
        <p:spPr>
          <a:xfrm>
            <a:off x="3051175" y="2398713"/>
            <a:ext cx="2592388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2" name="Line 31"/>
          <p:cNvSpPr/>
          <p:nvPr/>
        </p:nvSpPr>
        <p:spPr>
          <a:xfrm>
            <a:off x="4275138" y="2398713"/>
            <a:ext cx="0" cy="144462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3" name="Line 32"/>
          <p:cNvSpPr/>
          <p:nvPr/>
        </p:nvSpPr>
        <p:spPr>
          <a:xfrm>
            <a:off x="3627438" y="2543175"/>
            <a:ext cx="1223962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4" name="Line 33"/>
          <p:cNvSpPr/>
          <p:nvPr/>
        </p:nvSpPr>
        <p:spPr>
          <a:xfrm>
            <a:off x="3627438" y="2543175"/>
            <a:ext cx="0" cy="14605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5" name="Line 34"/>
          <p:cNvSpPr/>
          <p:nvPr/>
        </p:nvSpPr>
        <p:spPr>
          <a:xfrm>
            <a:off x="4851400" y="2543175"/>
            <a:ext cx="0" cy="131763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6" name="Line 35"/>
          <p:cNvSpPr/>
          <p:nvPr/>
        </p:nvSpPr>
        <p:spPr>
          <a:xfrm>
            <a:off x="3979863" y="2846388"/>
            <a:ext cx="439737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7" name="Line 36"/>
          <p:cNvSpPr/>
          <p:nvPr/>
        </p:nvSpPr>
        <p:spPr>
          <a:xfrm flipH="1">
            <a:off x="2536825" y="2860675"/>
            <a:ext cx="603250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8" name="Line 37"/>
          <p:cNvSpPr/>
          <p:nvPr/>
        </p:nvSpPr>
        <p:spPr>
          <a:xfrm>
            <a:off x="5392738" y="2846388"/>
            <a:ext cx="477837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29" name="Line 38"/>
          <p:cNvSpPr/>
          <p:nvPr/>
        </p:nvSpPr>
        <p:spPr>
          <a:xfrm>
            <a:off x="2116138" y="3062288"/>
            <a:ext cx="0" cy="161925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0" name="Line 39"/>
          <p:cNvSpPr/>
          <p:nvPr/>
        </p:nvSpPr>
        <p:spPr>
          <a:xfrm>
            <a:off x="2116138" y="3238500"/>
            <a:ext cx="823912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1" name="Line 40"/>
          <p:cNvSpPr/>
          <p:nvPr/>
        </p:nvSpPr>
        <p:spPr>
          <a:xfrm>
            <a:off x="6407150" y="3062288"/>
            <a:ext cx="0" cy="19050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2" name="Line 41"/>
          <p:cNvSpPr/>
          <p:nvPr/>
        </p:nvSpPr>
        <p:spPr>
          <a:xfrm flipH="1">
            <a:off x="4178300" y="3240088"/>
            <a:ext cx="2244725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3" name="Line 42"/>
          <p:cNvSpPr/>
          <p:nvPr/>
        </p:nvSpPr>
        <p:spPr>
          <a:xfrm>
            <a:off x="7083425" y="2901950"/>
            <a:ext cx="1223963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4" name="Line 43"/>
          <p:cNvSpPr/>
          <p:nvPr/>
        </p:nvSpPr>
        <p:spPr>
          <a:xfrm>
            <a:off x="7588250" y="2398713"/>
            <a:ext cx="719138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5" name="Line 44"/>
          <p:cNvSpPr/>
          <p:nvPr/>
        </p:nvSpPr>
        <p:spPr>
          <a:xfrm>
            <a:off x="4113213" y="3687763"/>
            <a:ext cx="215900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6" name="Rectangle 45"/>
          <p:cNvSpPr/>
          <p:nvPr/>
        </p:nvSpPr>
        <p:spPr>
          <a:xfrm>
            <a:off x="5553075" y="4065588"/>
            <a:ext cx="820738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检验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37" name="Line 46"/>
          <p:cNvSpPr/>
          <p:nvPr/>
        </p:nvSpPr>
        <p:spPr>
          <a:xfrm>
            <a:off x="5961063" y="4418013"/>
            <a:ext cx="0" cy="144462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8" name="Line 47"/>
          <p:cNvSpPr/>
          <p:nvPr/>
        </p:nvSpPr>
        <p:spPr>
          <a:xfrm>
            <a:off x="5326063" y="4233863"/>
            <a:ext cx="215900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39" name="Rectangle 48"/>
          <p:cNvSpPr/>
          <p:nvPr/>
        </p:nvSpPr>
        <p:spPr>
          <a:xfrm>
            <a:off x="6621463" y="4605338"/>
            <a:ext cx="1223962" cy="288925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 eaLnBrk="0" hangingPunct="0"/>
            <a:r>
              <a:rPr lang="zh-CN" altLang="en-US" sz="1400" dirty="0">
                <a:solidFill>
                  <a:schemeClr val="tx1"/>
                </a:solidFill>
                <a:latin typeface="Georgia" panose="02040502050405020303" pitchFamily="18" charset="0"/>
                <a:ea typeface="黑体" panose="02010609060101010101" pitchFamily="49" charset="-122"/>
              </a:rPr>
              <a:t>检验</a:t>
            </a:r>
            <a:endParaRPr lang="zh-CN" altLang="en-US" sz="1400" dirty="0">
              <a:solidFill>
                <a:schemeClr val="tx1"/>
              </a:solidFill>
              <a:latin typeface="Georgia" panose="02040502050405020303" pitchFamily="18" charset="0"/>
              <a:ea typeface="黑体" panose="02010609060101010101" pitchFamily="49" charset="-122"/>
            </a:endParaRPr>
          </a:p>
        </p:txBody>
      </p:sp>
      <p:sp>
        <p:nvSpPr>
          <p:cNvPr id="8240" name="Line 49"/>
          <p:cNvSpPr/>
          <p:nvPr/>
        </p:nvSpPr>
        <p:spPr>
          <a:xfrm>
            <a:off x="7240588" y="4959350"/>
            <a:ext cx="0" cy="14605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41" name="Line 50"/>
          <p:cNvSpPr/>
          <p:nvPr/>
        </p:nvSpPr>
        <p:spPr>
          <a:xfrm>
            <a:off x="6423025" y="4746625"/>
            <a:ext cx="215900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42" name="Line 51"/>
          <p:cNvSpPr/>
          <p:nvPr/>
        </p:nvSpPr>
        <p:spPr>
          <a:xfrm>
            <a:off x="1830388" y="3070225"/>
            <a:ext cx="0" cy="646113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43" name="Text Box 52"/>
          <p:cNvSpPr txBox="1"/>
          <p:nvPr/>
        </p:nvSpPr>
        <p:spPr>
          <a:xfrm>
            <a:off x="1795463" y="3255963"/>
            <a:ext cx="282575" cy="2905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44" name="Text Box 53"/>
          <p:cNvSpPr txBox="1"/>
          <p:nvPr/>
        </p:nvSpPr>
        <p:spPr>
          <a:xfrm>
            <a:off x="7773988" y="2184400"/>
            <a:ext cx="282575" cy="2905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45" name="Text Box 54"/>
          <p:cNvSpPr txBox="1"/>
          <p:nvPr/>
        </p:nvSpPr>
        <p:spPr>
          <a:xfrm>
            <a:off x="7596188" y="2682875"/>
            <a:ext cx="282575" cy="2905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46" name="Text Box 55"/>
          <p:cNvSpPr txBox="1"/>
          <p:nvPr/>
        </p:nvSpPr>
        <p:spPr>
          <a:xfrm>
            <a:off x="4119563" y="2501900"/>
            <a:ext cx="274637" cy="2905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Y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47" name="Text Box 56"/>
          <p:cNvSpPr txBox="1"/>
          <p:nvPr/>
        </p:nvSpPr>
        <p:spPr>
          <a:xfrm>
            <a:off x="4973638" y="3049588"/>
            <a:ext cx="274637" cy="2905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Y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48" name="Text Box 57"/>
          <p:cNvSpPr txBox="1"/>
          <p:nvPr/>
        </p:nvSpPr>
        <p:spPr>
          <a:xfrm>
            <a:off x="2324100" y="3049588"/>
            <a:ext cx="274638" cy="29051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Y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49" name="Line 58"/>
          <p:cNvSpPr/>
          <p:nvPr/>
        </p:nvSpPr>
        <p:spPr>
          <a:xfrm>
            <a:off x="5194300" y="3714750"/>
            <a:ext cx="3190875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50" name="Line 59"/>
          <p:cNvSpPr/>
          <p:nvPr/>
        </p:nvSpPr>
        <p:spPr>
          <a:xfrm>
            <a:off x="6392863" y="4219575"/>
            <a:ext cx="2014537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51" name="Line 60"/>
          <p:cNvSpPr/>
          <p:nvPr/>
        </p:nvSpPr>
        <p:spPr>
          <a:xfrm>
            <a:off x="7866063" y="4765675"/>
            <a:ext cx="519112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52" name="Line 61"/>
          <p:cNvSpPr/>
          <p:nvPr/>
        </p:nvSpPr>
        <p:spPr>
          <a:xfrm>
            <a:off x="7894638" y="5264150"/>
            <a:ext cx="477837" cy="0"/>
          </a:xfrm>
          <a:prstGeom prst="line">
            <a:avLst/>
          </a:prstGeom>
          <a:ln w="12700" cap="flat" cmpd="sng">
            <a:solidFill>
              <a:srgbClr val="333333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pPr eaLnBrk="0" hangingPunct="0"/>
            <a:endParaRPr lang="zh-CN" altLang="en-US">
              <a:latin typeface="Georgia" panose="02040502050405020303" pitchFamily="18" charset="0"/>
              <a:ea typeface="Lingoes Unicode" charset="-122"/>
            </a:endParaRPr>
          </a:p>
        </p:txBody>
      </p:sp>
      <p:sp>
        <p:nvSpPr>
          <p:cNvPr id="8253" name="Rectangle 62"/>
          <p:cNvSpPr/>
          <p:nvPr/>
        </p:nvSpPr>
        <p:spPr>
          <a:xfrm>
            <a:off x="8391525" y="3517900"/>
            <a:ext cx="927100" cy="2006600"/>
          </a:xfrm>
          <a:prstGeom prst="rect">
            <a:avLst/>
          </a:prstGeom>
          <a:solidFill>
            <a:srgbClr val="FFCC99">
              <a:alpha val="79999"/>
            </a:srgbClr>
          </a:solidFill>
          <a:ln w="9525"/>
          <a:scene3d>
            <a:camera prst="legacyPerspectiveBottom">
              <a:rot lat="0" lon="0" rev="0"/>
            </a:camera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</a:sp3d>
        </p:spPr>
        <p:txBody>
          <a:bodyPr wrap="none" anchor="ctr">
            <a:flatTx/>
          </a:bodyPr>
          <a:p>
            <a:pPr algn="ctr"/>
            <a:r>
              <a:rPr lang="zh-CN" altLang="en-US" sz="1400" b="1" dirty="0">
                <a:solidFill>
                  <a:schemeClr val="tx1"/>
                </a:solidFill>
                <a:latin typeface="Arial Narrow" panose="020B0606020202030204" pitchFamily="34" charset="0"/>
                <a:ea typeface="黑体" panose="02010609060101010101" pitchFamily="49" charset="-122"/>
              </a:rPr>
              <a:t>不合格品控制程序</a:t>
            </a:r>
            <a:endParaRPr lang="en-US" altLang="zh-CN" sz="1400" b="1" dirty="0">
              <a:solidFill>
                <a:schemeClr val="tx1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8254" name="Text Box 63"/>
          <p:cNvSpPr txBox="1"/>
          <p:nvPr/>
        </p:nvSpPr>
        <p:spPr>
          <a:xfrm>
            <a:off x="6473825" y="3486150"/>
            <a:ext cx="282575" cy="2905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55" name="Text Box 64"/>
          <p:cNvSpPr txBox="1"/>
          <p:nvPr/>
        </p:nvSpPr>
        <p:spPr>
          <a:xfrm>
            <a:off x="7013575" y="3984625"/>
            <a:ext cx="282575" cy="2905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56" name="Text Box 65"/>
          <p:cNvSpPr txBox="1"/>
          <p:nvPr/>
        </p:nvSpPr>
        <p:spPr>
          <a:xfrm>
            <a:off x="7926388" y="4538663"/>
            <a:ext cx="282575" cy="2905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8257" name="Text Box 66"/>
          <p:cNvSpPr txBox="1"/>
          <p:nvPr/>
        </p:nvSpPr>
        <p:spPr>
          <a:xfrm>
            <a:off x="7954963" y="5024438"/>
            <a:ext cx="282575" cy="2905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pPr algn="ctr"/>
            <a:r>
              <a:rPr lang="en-US" altLang="zh-CN" sz="1300" b="1" dirty="0">
                <a:solidFill>
                  <a:srgbClr val="0000CC"/>
                </a:solidFill>
                <a:latin typeface="Arial Narrow" panose="020B0606020202030204" pitchFamily="34" charset="0"/>
                <a:ea typeface="宋体" panose="02010600030101010101" pitchFamily="2" charset="-122"/>
              </a:rPr>
              <a:t>N</a:t>
            </a:r>
            <a:endParaRPr lang="en-US" altLang="zh-CN" sz="1300" b="1" dirty="0">
              <a:solidFill>
                <a:srgbClr val="0000CC"/>
              </a:solidFill>
              <a:latin typeface="Arial Narrow" panose="020B060602020203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892030" y="372110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 advTm="15000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ldLvl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0242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en-US" altLang="zh-CN" dirty="0"/>
              <a:t>IATF 16949</a:t>
            </a:r>
            <a:r>
              <a:rPr lang="zh-CN" altLang="en-US" dirty="0"/>
              <a:t>认证</a:t>
            </a:r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75990" y="1417955"/>
            <a:ext cx="3849370" cy="4649470"/>
          </a:xfrm>
          <a:prstGeom prst="rect">
            <a:avLst/>
          </a:prstGeom>
        </p:spPr>
      </p:pic>
    </p:spTree>
  </p:cSld>
  <p:clrMapOvr>
    <a:masterClrMapping/>
  </p:clrMapOvr>
  <p:transition advTm="10000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6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dirty="0"/>
              <a:t>厂房浏览</a:t>
            </a:r>
            <a:endParaRPr lang="zh-CN" altLang="en-US" dirty="0"/>
          </a:p>
        </p:txBody>
      </p:sp>
      <p:sp>
        <p:nvSpPr>
          <p:cNvPr id="11268" name="Rectangle 4"/>
          <p:cNvSpPr>
            <a:spLocks noGrp="1"/>
          </p:cNvSpPr>
          <p:nvPr/>
        </p:nvSpPr>
        <p:spPr>
          <a:xfrm>
            <a:off x="393700" y="1463675"/>
            <a:ext cx="9845675" cy="39195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sz="1500" dirty="0">
              <a:solidFill>
                <a:schemeClr val="tx1"/>
              </a:solidFill>
              <a:latin typeface="Times New Roman" panose="02020603050405020304" pitchFamily="18" charset="0"/>
              <a:ea typeface="楷体_GB2312" pitchFamily="49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endParaRPr lang="zh-CN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1270" name="Rectangle 6"/>
          <p:cNvSpPr>
            <a:spLocks noGrp="1"/>
          </p:cNvSpPr>
          <p:nvPr/>
        </p:nvSpPr>
        <p:spPr>
          <a:xfrm>
            <a:off x="312738" y="1589088"/>
            <a:ext cx="10209212" cy="738187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>
              <a:lnSpc>
                <a:spcPct val="90000"/>
              </a:lnSpc>
              <a:spcBef>
                <a:spcPct val="20000"/>
              </a:spcBef>
            </a:pPr>
            <a:r>
              <a:rPr lang="zh-CN" altLang="en-US" sz="2400" b="1" dirty="0"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j-cs"/>
                <a:sym typeface="+mn-ea"/>
              </a:rPr>
              <a:t>宁海县诺顿汽车部件有限公司</a:t>
            </a:r>
            <a:r>
              <a:rPr lang="da-DK" altLang="en-US" sz="20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 </a:t>
            </a:r>
            <a:r>
              <a:rPr lang="zh-CN" altLang="en-US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是主要以冲压，拉伸件，钢管加工与组装为主的生产商。</a:t>
            </a:r>
            <a:endParaRPr lang="da-DK" altLang="en-US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12294" name="Rectangle 7"/>
          <p:cNvSpPr>
            <a:spLocks noGrp="1"/>
          </p:cNvSpPr>
          <p:nvPr/>
        </p:nvSpPr>
        <p:spPr>
          <a:xfrm>
            <a:off x="1293813" y="5118100"/>
            <a:ext cx="8378825" cy="4524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eaLnBrk="0" hangingPunct="0"/>
            <a:r>
              <a:rPr lang="zh-CN" altLang="en-US" dirty="0">
                <a:solidFill>
                  <a:schemeClr val="tx1"/>
                </a:solidFill>
                <a:latin typeface="Constantia" panose="02030602050306030303" pitchFamily="18" charset="0"/>
                <a:ea typeface="Arial Unicode MS" panose="020B0604020202020204" pitchFamily="34" charset="-122"/>
              </a:rPr>
              <a:t>工厂大门</a:t>
            </a:r>
            <a:r>
              <a:rPr lang="en-US" altLang="zh-CN" dirty="0">
                <a:solidFill>
                  <a:schemeClr val="tx1"/>
                </a:solidFill>
                <a:latin typeface="Constantia" panose="02030602050306030303" pitchFamily="18" charset="0"/>
                <a:ea typeface="Arial Unicode MS" panose="020B0604020202020204" pitchFamily="34" charset="-122"/>
              </a:rPr>
              <a:t>		          </a:t>
            </a:r>
            <a:r>
              <a:rPr lang="zh-CN" altLang="en-US" dirty="0">
                <a:solidFill>
                  <a:schemeClr val="tx1"/>
                </a:solidFill>
                <a:latin typeface="Constantia" panose="02030602050306030303" pitchFamily="18" charset="0"/>
                <a:ea typeface="Arial Unicode MS" panose="020B0604020202020204" pitchFamily="34" charset="-122"/>
              </a:rPr>
              <a:t>厂 区</a:t>
            </a:r>
            <a:r>
              <a:rPr lang="en-US" altLang="zh-CN" dirty="0">
                <a:solidFill>
                  <a:schemeClr val="tx1"/>
                </a:solidFill>
                <a:latin typeface="Constantia" panose="02030602050306030303" pitchFamily="18" charset="0"/>
                <a:ea typeface="Arial Unicode MS" panose="020B0604020202020204" pitchFamily="34" charset="-122"/>
              </a:rPr>
              <a:t>		                                </a:t>
            </a:r>
            <a:r>
              <a:rPr lang="zh-CN" altLang="en-US" dirty="0">
                <a:solidFill>
                  <a:schemeClr val="tx1"/>
                </a:solidFill>
                <a:latin typeface="Constantia" panose="02030602050306030303" pitchFamily="18" charset="0"/>
                <a:ea typeface="Arial Unicode MS" panose="020B0604020202020204" pitchFamily="34" charset="-122"/>
              </a:rPr>
              <a:t>仓库</a:t>
            </a:r>
            <a:endParaRPr lang="en-US" altLang="zh-CN" b="1" dirty="0">
              <a:solidFill>
                <a:schemeClr val="bg1"/>
              </a:solidFill>
              <a:latin typeface="Constantia" panose="02030602050306030303" pitchFamily="18" charset="0"/>
              <a:ea typeface="Arial Unicode MS" panose="020B0604020202020204" pitchFamily="34" charset="-122"/>
            </a:endParaRPr>
          </a:p>
        </p:txBody>
      </p:sp>
      <p:pic>
        <p:nvPicPr>
          <p:cNvPr id="12296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48500" y="2770188"/>
            <a:ext cx="3255963" cy="2408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84150" y="2770505"/>
            <a:ext cx="3125470" cy="2345055"/>
          </a:xfrm>
          <a:prstGeom prst="rect">
            <a:avLst/>
          </a:prstGeom>
        </p:spPr>
      </p:pic>
      <p:pic>
        <p:nvPicPr>
          <p:cNvPr id="4" name="图片 3" descr="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522980" y="2800985"/>
            <a:ext cx="3090545" cy="2317115"/>
          </a:xfrm>
          <a:prstGeom prst="rect">
            <a:avLst/>
          </a:prstGeom>
        </p:spPr>
      </p:pic>
    </p:spTree>
  </p:cSld>
  <p:clrMapOvr>
    <a:masterClrMapping/>
  </p:clrMapOvr>
  <p:transition advTm="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3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3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ldLvl="0"/>
      <p:bldP spid="11268" grpId="0"/>
      <p:bldP spid="1127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90" name="Rectangle 2"/>
          <p:cNvSpPr>
            <a:spLocks noGrp="1"/>
          </p:cNvSpPr>
          <p:nvPr>
            <p:ph type="title"/>
          </p:nvPr>
        </p:nvSpPr>
        <p:spPr/>
        <p:txBody>
          <a:bodyPr wrap="square" lIns="91440" tIns="45720" rIns="91440" bIns="45720" anchor="ctr"/>
          <a:p>
            <a:pPr algn="ctr"/>
            <a:r>
              <a:rPr lang="zh-CN" altLang="en-US" sz="3200" b="1" dirty="0">
                <a:latin typeface="Bookman Old Style" panose="02050604050505020204" pitchFamily="18" charset="0"/>
              </a:rPr>
              <a:t>设备及生产能力</a:t>
            </a:r>
            <a:endParaRPr lang="zh-CN" altLang="en-US" dirty="0"/>
          </a:p>
        </p:txBody>
      </p:sp>
      <p:pic>
        <p:nvPicPr>
          <p:cNvPr id="13317" name="图片 12" descr="1867BB52CD8292650C11B3F29B6F133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8125" y="3657600"/>
            <a:ext cx="2552700" cy="200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图片 13" descr="09DD155CA3B03F4F5DAF5DCA6BACEA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470" y="3677285"/>
            <a:ext cx="2536190" cy="20650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8930" y="1690370"/>
            <a:ext cx="1981200" cy="1870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95" y="3717290"/>
            <a:ext cx="1778000" cy="2028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238125" y="1654175"/>
            <a:ext cx="2510790" cy="1883410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542280" y="3717290"/>
            <a:ext cx="2646680" cy="1985645"/>
          </a:xfrm>
          <a:prstGeom prst="rect">
            <a:avLst/>
          </a:prstGeom>
        </p:spPr>
      </p:pic>
      <p:pic>
        <p:nvPicPr>
          <p:cNvPr id="6" name="图片 5" descr="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755005" y="1442720"/>
            <a:ext cx="1861820" cy="2286635"/>
          </a:xfrm>
          <a:prstGeom prst="rect">
            <a:avLst/>
          </a:prstGeom>
        </p:spPr>
      </p:pic>
      <p:pic>
        <p:nvPicPr>
          <p:cNvPr id="7" name="图片 6" descr="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800000">
            <a:off x="2887980" y="1675765"/>
            <a:ext cx="2454275" cy="1840865"/>
          </a:xfrm>
          <a:prstGeom prst="rect">
            <a:avLst/>
          </a:prstGeom>
        </p:spPr>
      </p:pic>
    </p:spTree>
  </p:cSld>
  <p:clrMapOvr>
    <a:masterClrMapping/>
  </p:clrMapOvr>
  <p:transition advTm="4000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ptsTypes="">
                                      <p:cBhvr>
                                        <p:cTn id="6" dur="129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bldLvl="0"/>
    </p:bldLst>
  </p:timing>
</p:sld>
</file>

<file path=ppt/tags/tag1.xml><?xml version="1.0" encoding="utf-8"?>
<p:tagLst xmlns:p="http://schemas.openxmlformats.org/presentationml/2006/main">
  <p:tag name="COMMONDATA" val="eyJoZGlkIjoiMTBlZTM4NWUyZmFhMGI2MjBhOTI0MmQ4ZjdhODNlYzgifQ=="/>
</p:tagLst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Georgia" panose="02040502050405020303" pitchFamily="18" charset="0"/>
            <a:ea typeface="Lingoes Unicode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CCFFFF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ctr" anchorCtr="0" compatLnSpc="1">
        <a:spAutoFit/>
      </a:bodyPr>
      <a:lstStyle>
        <a:defPPr marL="0" marR="0" indent="0" algn="l" defTabSz="914400" rtl="0" eaLnBrk="0" fontAlgn="base" latinLnBrk="0" hangingPunct="0"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defRPr kumimoji="0" lang="zh-CN" sz="1800" b="0" i="0" u="none" strike="noStrike" cap="none" normalizeH="0" baseline="0" smtClean="0">
            <a:ln>
              <a:noFill/>
            </a:ln>
            <a:solidFill>
              <a:srgbClr val="000099"/>
            </a:solidFill>
            <a:effectLst/>
            <a:latin typeface="Georgia" panose="02040502050405020303" pitchFamily="18" charset="0"/>
            <a:ea typeface="Lingoes Unicode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WPS 演示</Application>
  <PresentationFormat>自定义</PresentationFormat>
  <Paragraphs>242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宋体</vt:lpstr>
      <vt:lpstr>Wingdings</vt:lpstr>
      <vt:lpstr>Georgia</vt:lpstr>
      <vt:lpstr>Lingoes Unicode</vt:lpstr>
      <vt:lpstr>微软雅黑</vt:lpstr>
      <vt:lpstr>Bookman Old Style</vt:lpstr>
      <vt:lpstr>Constantia</vt:lpstr>
      <vt:lpstr>Times New Roman</vt:lpstr>
      <vt:lpstr>楷体_GB2312</vt:lpstr>
      <vt:lpstr>新宋体</vt:lpstr>
      <vt:lpstr>黑体</vt:lpstr>
      <vt:lpstr>Arial Narrow</vt:lpstr>
      <vt:lpstr>Arial Unicode MS</vt:lpstr>
      <vt:lpstr>Calibri</vt:lpstr>
      <vt:lpstr>默认设计模板</vt:lpstr>
      <vt:lpstr>宁海县诺顿汽车部件有限公司</vt:lpstr>
      <vt:lpstr>索  引</vt:lpstr>
      <vt:lpstr>诺 顿 简 介</vt:lpstr>
      <vt:lpstr>组织结构图</vt:lpstr>
      <vt:lpstr>质量控制流程</vt:lpstr>
      <vt:lpstr>批量质量控制流程</vt:lpstr>
      <vt:lpstr>IATF 16949认证</vt:lpstr>
      <vt:lpstr>厂房浏览</vt:lpstr>
      <vt:lpstr>设备及生产能力</vt:lpstr>
      <vt:lpstr>主要产品</vt:lpstr>
      <vt:lpstr>主要客户</vt:lpstr>
      <vt:lpstr>谢  谢  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Ningbo Sanyang Machinery Electric Manufacturing Co., Ltd.</dc:title>
  <dc:creator/>
  <cp:lastModifiedBy>落花流水</cp:lastModifiedBy>
  <cp:revision>96</cp:revision>
  <dcterms:created xsi:type="dcterms:W3CDTF">2007-11-12T14:49:00Z</dcterms:created>
  <dcterms:modified xsi:type="dcterms:W3CDTF">2022-06-18T02:42:27Z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2052-11.1.0.11805</vt:lpwstr>
  </property>
  <property fmtid="{D5CDD505-2E9C-101B-9397-08002B2CF9AE}" pid="3" name="ICV">
    <vt:lpwstr>C516D4CED26D455A854BFA71E140E753</vt:lpwstr>
  </property>
</Properties>
</file>